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8" r:id="rId3"/>
    <p:sldId id="257" r:id="rId4"/>
    <p:sldId id="328" r:id="rId5"/>
    <p:sldId id="329" r:id="rId6"/>
    <p:sldId id="259" r:id="rId7"/>
    <p:sldId id="260" r:id="rId8"/>
    <p:sldId id="261" r:id="rId9"/>
    <p:sldId id="262" r:id="rId10"/>
    <p:sldId id="263" r:id="rId11"/>
    <p:sldId id="270" r:id="rId12"/>
    <p:sldId id="264" r:id="rId13"/>
    <p:sldId id="327" r:id="rId14"/>
    <p:sldId id="326" r:id="rId15"/>
    <p:sldId id="265" r:id="rId16"/>
    <p:sldId id="266" r:id="rId17"/>
    <p:sldId id="267" r:id="rId18"/>
    <p:sldId id="268" r:id="rId19"/>
    <p:sldId id="315" r:id="rId20"/>
    <p:sldId id="271" r:id="rId21"/>
    <p:sldId id="272" r:id="rId22"/>
    <p:sldId id="303" r:id="rId23"/>
    <p:sldId id="273" r:id="rId24"/>
    <p:sldId id="324" r:id="rId25"/>
    <p:sldId id="275" r:id="rId26"/>
    <p:sldId id="274" r:id="rId27"/>
    <p:sldId id="304" r:id="rId28"/>
    <p:sldId id="308" r:id="rId29"/>
    <p:sldId id="276" r:id="rId30"/>
    <p:sldId id="309" r:id="rId31"/>
    <p:sldId id="277" r:id="rId32"/>
    <p:sldId id="278" r:id="rId33"/>
    <p:sldId id="280" r:id="rId34"/>
    <p:sldId id="314" r:id="rId35"/>
    <p:sldId id="316" r:id="rId36"/>
    <p:sldId id="317" r:id="rId37"/>
    <p:sldId id="281" r:id="rId38"/>
    <p:sldId id="282" r:id="rId39"/>
    <p:sldId id="283" r:id="rId40"/>
    <p:sldId id="284" r:id="rId41"/>
    <p:sldId id="306" r:id="rId42"/>
    <p:sldId id="310" r:id="rId43"/>
    <p:sldId id="318" r:id="rId44"/>
    <p:sldId id="286" r:id="rId45"/>
    <p:sldId id="319" r:id="rId46"/>
    <p:sldId id="287" r:id="rId47"/>
    <p:sldId id="288" r:id="rId48"/>
    <p:sldId id="289" r:id="rId49"/>
    <p:sldId id="321" r:id="rId50"/>
    <p:sldId id="323" r:id="rId51"/>
    <p:sldId id="320" r:id="rId52"/>
    <p:sldId id="290" r:id="rId53"/>
    <p:sldId id="291" r:id="rId54"/>
    <p:sldId id="292" r:id="rId55"/>
    <p:sldId id="307" r:id="rId56"/>
    <p:sldId id="302" r:id="rId57"/>
    <p:sldId id="295" r:id="rId58"/>
    <p:sldId id="296" r:id="rId59"/>
    <p:sldId id="297" r:id="rId60"/>
    <p:sldId id="298" r:id="rId61"/>
    <p:sldId id="299" r:id="rId62"/>
    <p:sldId id="300" r:id="rId63"/>
    <p:sldId id="301" r:id="rId64"/>
    <p:sldId id="312" r:id="rId65"/>
    <p:sldId id="313" r:id="rId6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1pPr>
    <a:lvl2pPr marL="4572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2pPr>
    <a:lvl3pPr marL="9144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3pPr>
    <a:lvl4pPr marL="13716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4pPr>
    <a:lvl5pPr marL="18288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5pPr>
    <a:lvl6pPr marL="2286000" algn="l" defTabSz="457200" rtl="0" eaLnBrk="1" latinLnBrk="0" hangingPunct="1">
      <a:defRPr kern="1200">
        <a:solidFill>
          <a:schemeClr val="tx1"/>
        </a:solidFill>
        <a:latin typeface="Calibri" charset="0"/>
        <a:ea typeface="ヒラギノ角ゴ Pro W3" charset="0"/>
        <a:cs typeface="ヒラギノ角ゴ Pro W3" charset="0"/>
      </a:defRPr>
    </a:lvl6pPr>
    <a:lvl7pPr marL="2743200" algn="l" defTabSz="457200" rtl="0" eaLnBrk="1" latinLnBrk="0" hangingPunct="1">
      <a:defRPr kern="1200">
        <a:solidFill>
          <a:schemeClr val="tx1"/>
        </a:solidFill>
        <a:latin typeface="Calibri" charset="0"/>
        <a:ea typeface="ヒラギノ角ゴ Pro W3" charset="0"/>
        <a:cs typeface="ヒラギノ角ゴ Pro W3" charset="0"/>
      </a:defRPr>
    </a:lvl7pPr>
    <a:lvl8pPr marL="3200400" algn="l" defTabSz="457200" rtl="0" eaLnBrk="1" latinLnBrk="0" hangingPunct="1">
      <a:defRPr kern="1200">
        <a:solidFill>
          <a:schemeClr val="tx1"/>
        </a:solidFill>
        <a:latin typeface="Calibri" charset="0"/>
        <a:ea typeface="ヒラギノ角ゴ Pro W3" charset="0"/>
        <a:cs typeface="ヒラギノ角ゴ Pro W3" charset="0"/>
      </a:defRPr>
    </a:lvl8pPr>
    <a:lvl9pPr marL="3657600" algn="l" defTabSz="457200" rtl="0" eaLnBrk="1" latinLnBrk="0" hangingPunct="1">
      <a:defRPr kern="1200">
        <a:solidFill>
          <a:schemeClr val="tx1"/>
        </a:solidFill>
        <a:latin typeface="Calibri" charset="0"/>
        <a:ea typeface="ヒラギノ角ゴ Pro W3" charset="0"/>
        <a:cs typeface="ヒラギノ角ゴ Pro W3"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t Young" initials="JY" lastIdx="4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FDF00"/>
    <a:srgbClr val="00C6C8"/>
    <a:srgbClr val="FF0080"/>
    <a:srgbClr val="B3D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6" autoAdjust="0"/>
    <p:restoredTop sz="87844" autoAdjust="0"/>
  </p:normalViewPr>
  <p:slideViewPr>
    <p:cSldViewPr snapToGrid="0" snapToObjects="1">
      <p:cViewPr varScale="1">
        <p:scale>
          <a:sx n="127" d="100"/>
          <a:sy n="127" d="100"/>
        </p:scale>
        <p:origin x="-1128" y="-112"/>
      </p:cViewPr>
      <p:guideLst>
        <p:guide orient="horz" pos="2160"/>
        <p:guide pos="2880"/>
      </p:guideLst>
    </p:cSldViewPr>
  </p:slideViewPr>
  <p:outlineViewPr>
    <p:cViewPr>
      <p:scale>
        <a:sx n="33" d="100"/>
        <a:sy n="33" d="100"/>
      </p:scale>
      <p:origin x="0" y="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commentAuthors" Target="commentAuthor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508EB2-9902-594F-AF1C-21E068947D8D}" type="datetimeFigureOut">
              <a:rPr lang="en-US" smtClean="0"/>
              <a:t>13-03-01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DD2C0-44CD-A64F-B4FE-69BE840423F3}" type="slidenum">
              <a:rPr lang="en-US" smtClean="0"/>
              <a:t>‹#›</a:t>
            </a:fld>
            <a:endParaRPr lang="en-US"/>
          </a:p>
        </p:txBody>
      </p:sp>
    </p:spTree>
    <p:extLst>
      <p:ext uri="{BB962C8B-B14F-4D97-AF65-F5344CB8AC3E}">
        <p14:creationId xmlns:p14="http://schemas.microsoft.com/office/powerpoint/2010/main" val="3363932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1</a:t>
            </a:fld>
            <a:endParaRPr lang="en-US"/>
          </a:p>
        </p:txBody>
      </p:sp>
    </p:spTree>
    <p:extLst>
      <p:ext uri="{BB962C8B-B14F-4D97-AF65-F5344CB8AC3E}">
        <p14:creationId xmlns:p14="http://schemas.microsoft.com/office/powerpoint/2010/main" val="37592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Checking in DOES</a:t>
            </a:r>
            <a:r>
              <a:rPr lang="en-US" baseline="0" dirty="0" smtClean="0"/>
              <a:t> NOT submit it to the workflow so you or someone else will have to submit it at some point in order to submit it to the workflow process!!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19</a:t>
            </a:fld>
            <a:endParaRPr lang="en-US"/>
          </a:p>
        </p:txBody>
      </p:sp>
    </p:spTree>
    <p:extLst>
      <p:ext uri="{BB962C8B-B14F-4D97-AF65-F5344CB8AC3E}">
        <p14:creationId xmlns:p14="http://schemas.microsoft.com/office/powerpoint/2010/main" val="7843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21</a:t>
            </a:fld>
            <a:endParaRPr lang="en-US"/>
          </a:p>
        </p:txBody>
      </p:sp>
    </p:spTree>
    <p:extLst>
      <p:ext uri="{BB962C8B-B14F-4D97-AF65-F5344CB8AC3E}">
        <p14:creationId xmlns:p14="http://schemas.microsoft.com/office/powerpoint/2010/main" val="3481387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23</a:t>
            </a:fld>
            <a:endParaRPr lang="en-US"/>
          </a:p>
        </p:txBody>
      </p:sp>
    </p:spTree>
    <p:extLst>
      <p:ext uri="{BB962C8B-B14F-4D97-AF65-F5344CB8AC3E}">
        <p14:creationId xmlns:p14="http://schemas.microsoft.com/office/powerpoint/2010/main" val="3418496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24</a:t>
            </a:fld>
            <a:endParaRPr lang="en-US"/>
          </a:p>
        </p:txBody>
      </p:sp>
    </p:spTree>
    <p:extLst>
      <p:ext uri="{BB962C8B-B14F-4D97-AF65-F5344CB8AC3E}">
        <p14:creationId xmlns:p14="http://schemas.microsoft.com/office/powerpoint/2010/main" val="341849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Upload or Insert button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33</a:t>
            </a:fld>
            <a:endParaRPr lang="en-US"/>
          </a:p>
        </p:txBody>
      </p:sp>
    </p:spTree>
    <p:extLst>
      <p:ext uri="{BB962C8B-B14F-4D97-AF65-F5344CB8AC3E}">
        <p14:creationId xmlns:p14="http://schemas.microsoft.com/office/powerpoint/2010/main" val="3606594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 to your workbox using the Content Tree.</a:t>
            </a:r>
            <a:r>
              <a:rPr lang="en-US" baseline="0" dirty="0" smtClean="0"/>
              <a:t> Can only put it in your workflow and not others.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38</a:t>
            </a:fld>
            <a:endParaRPr lang="en-US"/>
          </a:p>
        </p:txBody>
      </p:sp>
    </p:spTree>
    <p:extLst>
      <p:ext uri="{BB962C8B-B14F-4D97-AF65-F5344CB8AC3E}">
        <p14:creationId xmlns:p14="http://schemas.microsoft.com/office/powerpoint/2010/main" val="373961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you don’t see this tab,</a:t>
            </a:r>
            <a:r>
              <a:rPr lang="en-US" baseline="0" dirty="0" smtClean="0"/>
              <a:t> it’s because </a:t>
            </a:r>
            <a:r>
              <a:rPr lang="en-US" baseline="0" dirty="0" err="1" smtClean="0"/>
              <a:t>SiteCore</a:t>
            </a:r>
            <a:r>
              <a:rPr lang="en-US" baseline="0" dirty="0" smtClean="0"/>
              <a:t> admins didn’t enable it…</a:t>
            </a:r>
          </a:p>
        </p:txBody>
      </p:sp>
      <p:sp>
        <p:nvSpPr>
          <p:cNvPr id="4" name="Slide Number Placeholder 3"/>
          <p:cNvSpPr>
            <a:spLocks noGrp="1"/>
          </p:cNvSpPr>
          <p:nvPr>
            <p:ph type="sldNum" sz="quarter" idx="10"/>
          </p:nvPr>
        </p:nvSpPr>
        <p:spPr/>
        <p:txBody>
          <a:bodyPr/>
          <a:lstStyle/>
          <a:p>
            <a:fld id="{267DD2C0-44CD-A64F-B4FE-69BE840423F3}" type="slidenum">
              <a:rPr lang="en-US" smtClean="0"/>
              <a:t>39</a:t>
            </a:fld>
            <a:endParaRPr lang="en-US"/>
          </a:p>
        </p:txBody>
      </p:sp>
    </p:spTree>
    <p:extLst>
      <p:ext uri="{BB962C8B-B14F-4D97-AF65-F5344CB8AC3E}">
        <p14:creationId xmlns:p14="http://schemas.microsoft.com/office/powerpoint/2010/main" val="207865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alternate text and why to include it. Use a DESCRIPTION. Used for screen readers and</a:t>
            </a:r>
            <a:r>
              <a:rPr lang="en-US" baseline="0" dirty="0" smtClean="0"/>
              <a:t> when the image does not display.</a:t>
            </a:r>
            <a:r>
              <a:rPr lang="en-US" dirty="0" smtClean="0"/>
              <a:t> Save and publish.</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40</a:t>
            </a:fld>
            <a:endParaRPr lang="en-US"/>
          </a:p>
        </p:txBody>
      </p:sp>
    </p:spTree>
    <p:extLst>
      <p:ext uri="{BB962C8B-B14F-4D97-AF65-F5344CB8AC3E}">
        <p14:creationId xmlns:p14="http://schemas.microsoft.com/office/powerpoint/2010/main" val="1013582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Submitting your changes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41</a:t>
            </a:fld>
            <a:endParaRPr lang="en-US"/>
          </a:p>
        </p:txBody>
      </p:sp>
    </p:spTree>
    <p:extLst>
      <p:ext uri="{BB962C8B-B14F-4D97-AF65-F5344CB8AC3E}">
        <p14:creationId xmlns:p14="http://schemas.microsoft.com/office/powerpoint/2010/main" val="2372191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approvers have to submit their edits.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42</a:t>
            </a:fld>
            <a:endParaRPr lang="en-US"/>
          </a:p>
        </p:txBody>
      </p:sp>
    </p:spTree>
    <p:extLst>
      <p:ext uri="{BB962C8B-B14F-4D97-AF65-F5344CB8AC3E}">
        <p14:creationId xmlns:p14="http://schemas.microsoft.com/office/powerpoint/2010/main" val="2860105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6</a:t>
            </a:fld>
            <a:endParaRPr lang="en-US"/>
          </a:p>
        </p:txBody>
      </p:sp>
    </p:spTree>
    <p:extLst>
      <p:ext uri="{BB962C8B-B14F-4D97-AF65-F5344CB8AC3E}">
        <p14:creationId xmlns:p14="http://schemas.microsoft.com/office/powerpoint/2010/main" val="1670349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your workflow,</a:t>
            </a:r>
            <a:r>
              <a:rPr lang="en-US" baseline="0" dirty="0" smtClean="0"/>
              <a:t> check off the workbox and click Submit on each of the items you want to submit.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44</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It is not recommended to create pages from Page Editor view</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267DD2C0-44CD-A64F-B4FE-69BE840423F3}" type="slidenum">
              <a:rPr lang="en-US" smtClean="0"/>
              <a:t>49</a:t>
            </a:fld>
            <a:endParaRPr lang="en-US"/>
          </a:p>
        </p:txBody>
      </p:sp>
    </p:spTree>
    <p:extLst>
      <p:ext uri="{BB962C8B-B14F-4D97-AF65-F5344CB8AC3E}">
        <p14:creationId xmlns:p14="http://schemas.microsoft.com/office/powerpoint/2010/main" val="1765836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56</a:t>
            </a:fld>
            <a:endParaRPr lang="en-US"/>
          </a:p>
        </p:txBody>
      </p:sp>
    </p:spTree>
    <p:extLst>
      <p:ext uri="{BB962C8B-B14F-4D97-AF65-F5344CB8AC3E}">
        <p14:creationId xmlns:p14="http://schemas.microsoft.com/office/powerpoint/2010/main" val="182729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see an image like the one shown here. We will focus on Cropping (pink arrow) and Resizing</a:t>
            </a:r>
            <a:r>
              <a:rPr lang="en-US" baseline="0" dirty="0" smtClean="0"/>
              <a:t> (turquoise arrow)</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60</a:t>
            </a:fld>
            <a:endParaRPr lang="en-US"/>
          </a:p>
        </p:txBody>
      </p:sp>
    </p:spTree>
    <p:extLst>
      <p:ext uri="{BB962C8B-B14F-4D97-AF65-F5344CB8AC3E}">
        <p14:creationId xmlns:p14="http://schemas.microsoft.com/office/powerpoint/2010/main" val="1900587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Crop and select the area you want to crop. Click the button “Crop Selected Area” to confirm your crop.</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61</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newly cropped image still needs to be resized. Let’s size it to 400 pixels</a:t>
            </a:r>
            <a:r>
              <a:rPr lang="en-US" baseline="0" dirty="0" smtClean="0"/>
              <a:t> wide. The first box is the width. If you forget, it says Width first before height in the next column. Adjust the image size using the range input. Make sure “Keep Proportions” is checked (it already is by default). You can also use one of the preset sizes: message board, website and thumbnail are OK.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62</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Save &gt; Save to My Computer and name your file. Save it to your desktop for quick reference later. </a:t>
            </a:r>
            <a:r>
              <a:rPr lang="en-US" dirty="0" smtClean="0"/>
              <a:t>Check your Desktop.</a:t>
            </a:r>
            <a:r>
              <a:rPr lang="en-US" baseline="0" dirty="0" smtClean="0"/>
              <a:t> You should see both the old and the new there. If you’re on Mac you can see the file dimensions.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63</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login you’ll be taken to the front page of the website in</a:t>
            </a:r>
            <a:r>
              <a:rPr lang="en-US" baseline="0" dirty="0" smtClean="0"/>
              <a:t> a the new editing view called Page Editor. You will see a ribbon at the top of the page. It may be expanded or it may be collapsed. This means that you are currently logged in under Page Editor view.</a:t>
            </a:r>
          </a:p>
          <a:p>
            <a:r>
              <a:rPr lang="en-US" baseline="0" dirty="0" smtClean="0"/>
              <a:t>There are a number of tabs available: Home, Advanced, Experience, View. Clicking either of the tabs or the arrow at the top right will expand the ribbon.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8</a:t>
            </a:fld>
            <a:endParaRPr lang="en-US"/>
          </a:p>
        </p:txBody>
      </p:sp>
    </p:spTree>
    <p:extLst>
      <p:ext uri="{BB962C8B-B14F-4D97-AF65-F5344CB8AC3E}">
        <p14:creationId xmlns:p14="http://schemas.microsoft.com/office/powerpoint/2010/main" val="316071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edits – default</a:t>
            </a:r>
            <a:r>
              <a:rPr lang="en-US" baseline="0" dirty="0" smtClean="0"/>
              <a:t> button on ribbon is always on; breadcrumb edit takes you to content editor; floating palette edit the text icon takes you to rich text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9</a:t>
            </a:fld>
            <a:endParaRPr lang="en-US"/>
          </a:p>
        </p:txBody>
      </p:sp>
    </p:spTree>
    <p:extLst>
      <p:ext uri="{BB962C8B-B14F-4D97-AF65-F5344CB8AC3E}">
        <p14:creationId xmlns:p14="http://schemas.microsoft.com/office/powerpoint/2010/main" val="126937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Page Editor you can edit text, insert an</a:t>
            </a:r>
            <a:r>
              <a:rPr lang="en-US" baseline="0" dirty="0" smtClean="0"/>
              <a:t> image or a link. Should you need to accomplish more tasks, you may find it more useful to log into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10</a:t>
            </a:fld>
            <a:endParaRPr lang="en-US"/>
          </a:p>
        </p:txBody>
      </p:sp>
    </p:spTree>
    <p:extLst>
      <p:ext uri="{BB962C8B-B14F-4D97-AF65-F5344CB8AC3E}">
        <p14:creationId xmlns:p14="http://schemas.microsoft.com/office/powerpoint/2010/main" val="318161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is very important that you unlock an item after you have edited it so that it can become available for others who share 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13</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adding text either by typing</a:t>
            </a:r>
            <a:r>
              <a:rPr lang="en-US" baseline="0" dirty="0" smtClean="0"/>
              <a:t> it in the box or using copy and paste, please remember the following points.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15</a:t>
            </a:fld>
            <a:endParaRPr lang="en-US"/>
          </a:p>
        </p:txBody>
      </p:sp>
    </p:spTree>
    <p:extLst>
      <p:ext uri="{BB962C8B-B14F-4D97-AF65-F5344CB8AC3E}">
        <p14:creationId xmlns:p14="http://schemas.microsoft.com/office/powerpoint/2010/main" val="161358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text” icon looks like a document icon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16</a:t>
            </a:fld>
            <a:endParaRPr lang="en-US"/>
          </a:p>
        </p:txBody>
      </p:sp>
    </p:spTree>
    <p:extLst>
      <p:ext uri="{BB962C8B-B14F-4D97-AF65-F5344CB8AC3E}">
        <p14:creationId xmlns:p14="http://schemas.microsoft.com/office/powerpoint/2010/main" val="1937405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More in the floating palette and then Edit</a:t>
            </a:r>
            <a:r>
              <a:rPr lang="en-US" baseline="0" dirty="0" smtClean="0"/>
              <a:t> the related item. It’ll take you to a simplified version of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18</a:t>
            </a:fld>
            <a:endParaRPr lang="en-US"/>
          </a:p>
        </p:txBody>
      </p:sp>
    </p:spTree>
    <p:extLst>
      <p:ext uri="{BB962C8B-B14F-4D97-AF65-F5344CB8AC3E}">
        <p14:creationId xmlns:p14="http://schemas.microsoft.com/office/powerpoint/2010/main" val="2545021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3875"/>
            <a:ext cx="9144000"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7" name="Slide Number Placeholder 5"/>
          <p:cNvSpPr>
            <a:spLocks noGrp="1"/>
          </p:cNvSpPr>
          <p:nvPr>
            <p:ph type="sldNum" sz="quarter" idx="12"/>
          </p:nvPr>
        </p:nvSpPr>
        <p:spPr>
          <a:xfrm>
            <a:off x="3505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43BB29F-3408-4646-AF67-CE2E87AF8C92}" type="slidenum">
              <a:rPr lang="en-US"/>
              <a:pPr>
                <a:defRPr/>
              </a:pPr>
              <a:t>‹#›</a:t>
            </a:fld>
            <a:endParaRPr lang="en-US"/>
          </a:p>
        </p:txBody>
      </p:sp>
    </p:spTree>
    <p:extLst>
      <p:ext uri="{BB962C8B-B14F-4D97-AF65-F5344CB8AC3E}">
        <p14:creationId xmlns:p14="http://schemas.microsoft.com/office/powerpoint/2010/main" val="349735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5871427-59F5-9544-91F3-D97B1F262631}" type="slidenum">
              <a:rPr lang="en-US"/>
              <a:pPr>
                <a:defRPr/>
              </a:pPr>
              <a:t>‹#›</a:t>
            </a:fld>
            <a:endParaRPr lang="en-US"/>
          </a:p>
        </p:txBody>
      </p:sp>
    </p:spTree>
    <p:extLst>
      <p:ext uri="{BB962C8B-B14F-4D97-AF65-F5344CB8AC3E}">
        <p14:creationId xmlns:p14="http://schemas.microsoft.com/office/powerpoint/2010/main" val="108298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961A2B8A-736F-D148-98EB-AE1C800C35ED}" type="slidenum">
              <a:rPr lang="en-US"/>
              <a:pPr>
                <a:defRPr/>
              </a:pPr>
              <a:t>‹#›</a:t>
            </a:fld>
            <a:endParaRPr lang="en-US"/>
          </a:p>
        </p:txBody>
      </p:sp>
    </p:spTree>
    <p:extLst>
      <p:ext uri="{BB962C8B-B14F-4D97-AF65-F5344CB8AC3E}">
        <p14:creationId xmlns:p14="http://schemas.microsoft.com/office/powerpoint/2010/main" val="256027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ebdings" pitchFamily="18" charset="2"/>
              <a:buChar char="ë"/>
              <a:defRPr>
                <a:latin typeface="Calibri" pitchFamily="34" charset="0"/>
              </a:defRPr>
            </a:lvl1pPr>
            <a:lvl2pPr>
              <a:defRPr>
                <a:latin typeface="Calibri" pitchFamily="34" charset="0"/>
              </a:defRPr>
            </a:lvl2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406875202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D2093E90-5273-E54E-A801-61EE2ACAF28F}" type="slidenum">
              <a:rPr lang="en-US"/>
              <a:pPr>
                <a:defRPr/>
              </a:pPr>
              <a:t>‹#›</a:t>
            </a:fld>
            <a:endParaRPr lang="en-US"/>
          </a:p>
        </p:txBody>
      </p:sp>
    </p:spTree>
    <p:extLst>
      <p:ext uri="{BB962C8B-B14F-4D97-AF65-F5344CB8AC3E}">
        <p14:creationId xmlns:p14="http://schemas.microsoft.com/office/powerpoint/2010/main" val="389296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B53F4A6-DD65-C348-B8FB-F51988250D3C}" type="slidenum">
              <a:rPr lang="en-US"/>
              <a:pPr>
                <a:defRPr/>
              </a:pPr>
              <a:t>‹#›</a:t>
            </a:fld>
            <a:endParaRPr lang="en-US"/>
          </a:p>
        </p:txBody>
      </p:sp>
    </p:spTree>
    <p:extLst>
      <p:ext uri="{BB962C8B-B14F-4D97-AF65-F5344CB8AC3E}">
        <p14:creationId xmlns:p14="http://schemas.microsoft.com/office/powerpoint/2010/main" val="301454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6012F78B-92F7-2F48-BC36-433FCCB64FD1}" type="slidenum">
              <a:rPr lang="en-US"/>
              <a:pPr>
                <a:defRPr/>
              </a:pPr>
              <a:t>‹#›</a:t>
            </a:fld>
            <a:endParaRPr lang="en-US"/>
          </a:p>
        </p:txBody>
      </p:sp>
    </p:spTree>
    <p:extLst>
      <p:ext uri="{BB962C8B-B14F-4D97-AF65-F5344CB8AC3E}">
        <p14:creationId xmlns:p14="http://schemas.microsoft.com/office/powerpoint/2010/main" val="175480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51CA1CF-9D3E-064D-AAE4-F7E4662B8A1E}" type="slidenum">
              <a:rPr lang="en-US"/>
              <a:pPr>
                <a:defRPr/>
              </a:pPr>
              <a:t>‹#›</a:t>
            </a:fld>
            <a:endParaRPr lang="en-US"/>
          </a:p>
        </p:txBody>
      </p:sp>
    </p:spTree>
    <p:extLst>
      <p:ext uri="{BB962C8B-B14F-4D97-AF65-F5344CB8AC3E}">
        <p14:creationId xmlns:p14="http://schemas.microsoft.com/office/powerpoint/2010/main" val="3636362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4F03C15C-B9C7-4441-A392-BD563F9A4828}" type="slidenum">
              <a:rPr lang="en-US"/>
              <a:pPr>
                <a:defRPr/>
              </a:pPr>
              <a:t>‹#›</a:t>
            </a:fld>
            <a:endParaRPr lang="en-US"/>
          </a:p>
        </p:txBody>
      </p:sp>
    </p:spTree>
    <p:extLst>
      <p:ext uri="{BB962C8B-B14F-4D97-AF65-F5344CB8AC3E}">
        <p14:creationId xmlns:p14="http://schemas.microsoft.com/office/powerpoint/2010/main" val="232304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FDA365C1-1356-544E-A2EB-C462EFDC3E76}" type="slidenum">
              <a:rPr lang="en-US"/>
              <a:pPr>
                <a:defRPr/>
              </a:pPr>
              <a:t>‹#›</a:t>
            </a:fld>
            <a:endParaRPr lang="en-US"/>
          </a:p>
        </p:txBody>
      </p:sp>
    </p:spTree>
    <p:extLst>
      <p:ext uri="{BB962C8B-B14F-4D97-AF65-F5344CB8AC3E}">
        <p14:creationId xmlns:p14="http://schemas.microsoft.com/office/powerpoint/2010/main" val="202615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7E3563F-B6FD-7042-BA63-35E2CE18BE82}" type="slidenum">
              <a:rPr lang="en-US"/>
              <a:pPr>
                <a:defRPr/>
              </a:pPr>
              <a:t>‹#›</a:t>
            </a:fld>
            <a:endParaRPr lang="en-US"/>
          </a:p>
        </p:txBody>
      </p:sp>
    </p:spTree>
    <p:extLst>
      <p:ext uri="{BB962C8B-B14F-4D97-AF65-F5344CB8AC3E}">
        <p14:creationId xmlns:p14="http://schemas.microsoft.com/office/powerpoint/2010/main" val="1397015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CA"/>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pic>
        <p:nvPicPr>
          <p:cNvPr id="1028" name="Picture 3" descr="ppt_background.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527050"/>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
          </p:nvPr>
        </p:nvSpPr>
        <p:spPr>
          <a:xfrm>
            <a:off x="327561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CB93C7-80AC-4EDE-B11D-6CB639D93C24}"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iming>
    <p:tnLst>
      <p:par>
        <p:cTn xmlns:p14="http://schemas.microsoft.com/office/powerpoint/2010/main" id="1" dur="indefinite" restart="never" nodeType="tmRoot"/>
      </p:par>
    </p:tnLst>
  </p:timing>
  <p:hf sldNum="0" hdr="0" ftr="0" dt="0"/>
  <p:txStyles>
    <p:titleStyle>
      <a:lvl1pPr algn="ctr" defTabSz="457200" rtl="0" eaLnBrk="0" fontAlgn="base" hangingPunct="0">
        <a:spcBef>
          <a:spcPct val="0"/>
        </a:spcBef>
        <a:spcAft>
          <a:spcPct val="0"/>
        </a:spcAft>
        <a:defRPr sz="4400" kern="1200">
          <a:solidFill>
            <a:schemeClr val="tx1"/>
          </a:solidFill>
          <a:latin typeface="+mj-lt"/>
          <a:ea typeface="ヒラギノ角ゴ Pro W3" pitchFamily="127" charset="-128"/>
          <a:cs typeface="ヒラギノ角ゴ Pro W3" charset="0"/>
        </a:defRPr>
      </a:lvl1pPr>
      <a:lvl2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2pPr>
      <a:lvl3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3pPr>
      <a:lvl4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4pPr>
      <a:lvl5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5pPr>
      <a:lvl6pPr marL="457200" algn="ctr" defTabSz="457200" rtl="0" fontAlgn="base">
        <a:spcBef>
          <a:spcPct val="0"/>
        </a:spcBef>
        <a:spcAft>
          <a:spcPct val="0"/>
        </a:spcAft>
        <a:defRPr sz="4400">
          <a:solidFill>
            <a:schemeClr val="tx1"/>
          </a:solidFill>
          <a:latin typeface="Calibri" pitchFamily="34" charset="0"/>
          <a:ea typeface="ヒラギノ角ゴ Pro W3" pitchFamily="127" charset="-128"/>
        </a:defRPr>
      </a:lvl6pPr>
      <a:lvl7pPr marL="914400" algn="ctr" defTabSz="457200" rtl="0" fontAlgn="base">
        <a:spcBef>
          <a:spcPct val="0"/>
        </a:spcBef>
        <a:spcAft>
          <a:spcPct val="0"/>
        </a:spcAft>
        <a:defRPr sz="4400">
          <a:solidFill>
            <a:schemeClr val="tx1"/>
          </a:solidFill>
          <a:latin typeface="Calibri" pitchFamily="34" charset="0"/>
          <a:ea typeface="ヒラギノ角ゴ Pro W3" pitchFamily="127" charset="-128"/>
        </a:defRPr>
      </a:lvl7pPr>
      <a:lvl8pPr marL="1371600" algn="ctr" defTabSz="457200" rtl="0" fontAlgn="base">
        <a:spcBef>
          <a:spcPct val="0"/>
        </a:spcBef>
        <a:spcAft>
          <a:spcPct val="0"/>
        </a:spcAft>
        <a:defRPr sz="4400">
          <a:solidFill>
            <a:schemeClr val="tx1"/>
          </a:solidFill>
          <a:latin typeface="Calibri" pitchFamily="34" charset="0"/>
          <a:ea typeface="ヒラギノ角ゴ Pro W3" pitchFamily="127" charset="-128"/>
        </a:defRPr>
      </a:lvl8pPr>
      <a:lvl9pPr marL="1828800" algn="ctr" defTabSz="457200" rtl="0" fontAlgn="base">
        <a:spcBef>
          <a:spcPct val="0"/>
        </a:spcBef>
        <a:spcAft>
          <a:spcPct val="0"/>
        </a:spcAft>
        <a:defRPr sz="4400">
          <a:solidFill>
            <a:schemeClr val="tx1"/>
          </a:solidFill>
          <a:latin typeface="Calibri" pitchFamily="34" charset="0"/>
          <a:ea typeface="ヒラギノ角ゴ Pro W3" pitchFamily="12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ヒラギノ角ゴ Pro W3" pitchFamily="127" charset="-128"/>
          <a:cs typeface="ヒラギノ角ゴ Pro W3"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ヒラギノ角ゴ Pro W3" pitchFamily="127" charset="-128"/>
          <a:cs typeface="ヒラギノ角ゴ Pro W3"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127" charset="-128"/>
          <a:cs typeface="ヒラギノ角ゴ Pro W3"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na.holly@sheridancollege.ca" TargetMode="External"/><Relationship Id="rId4" Type="http://schemas.openxmlformats.org/officeDocument/2006/relationships/hyperlink" Target="mailto:janet.young1@sheridancollege.ca"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w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terfacelift.com" TargetMode="Externa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otoflexer.com" TargetMode="Externa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hyperlink" Target="mailto:janet.young1@sheridancollege.ca" TargetMode="External"/><Relationship Id="rId4" Type="http://schemas.openxmlformats.org/officeDocument/2006/relationships/hyperlink" Target="http://cfprod.sheridaninstitute.ca/tina/sc6train" TargetMode="External"/><Relationship Id="rId1" Type="http://schemas.openxmlformats.org/officeDocument/2006/relationships/slideLayout" Target="../slideLayouts/slideLayout2.xml"/><Relationship Id="rId2" Type="http://schemas.openxmlformats.org/officeDocument/2006/relationships/hyperlink" Target="mailto:christina.holly@sheridancollege.ca"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870857"/>
            <a:ext cx="7772400" cy="2729594"/>
          </a:xfrm>
        </p:spPr>
        <p:txBody>
          <a:bodyPr/>
          <a:lstStyle/>
          <a:p>
            <a:r>
              <a:rPr lang="en-US" dirty="0" err="1" smtClean="0"/>
              <a:t>SiteCore</a:t>
            </a:r>
            <a:r>
              <a:rPr lang="en-US" dirty="0" smtClean="0"/>
              <a:t> 6 Training</a:t>
            </a:r>
            <a:endParaRPr lang="en-US" dirty="0"/>
          </a:p>
        </p:txBody>
      </p:sp>
      <p:sp>
        <p:nvSpPr>
          <p:cNvPr id="4" name="Subtitle 3"/>
          <p:cNvSpPr>
            <a:spLocks noGrp="1"/>
          </p:cNvSpPr>
          <p:nvPr>
            <p:ph type="subTitle" idx="1"/>
          </p:nvPr>
        </p:nvSpPr>
        <p:spPr>
          <a:xfrm>
            <a:off x="1371600" y="4562928"/>
            <a:ext cx="6400800" cy="1075871"/>
          </a:xfrm>
        </p:spPr>
        <p:txBody>
          <a:bodyPr/>
          <a:lstStyle/>
          <a:p>
            <a:r>
              <a:rPr lang="en-US" sz="2400" dirty="0" smtClean="0">
                <a:hlinkClick r:id="rId3"/>
              </a:rPr>
              <a:t>christina.holly@sheridancollege.ca</a:t>
            </a:r>
            <a:r>
              <a:rPr lang="en-US" sz="2400" dirty="0" smtClean="0"/>
              <a:t> </a:t>
            </a:r>
          </a:p>
          <a:p>
            <a:r>
              <a:rPr lang="en-US" sz="2400" dirty="0" smtClean="0">
                <a:hlinkClick r:id="rId4"/>
              </a:rPr>
              <a:t>janet.young1@sheridancollege.ca</a:t>
            </a:r>
            <a:r>
              <a:rPr lang="en-US" sz="2400" dirty="0" smtClean="0"/>
              <a:t>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Palette</a:t>
            </a:r>
            <a:endParaRPr lang="en-US" dirty="0"/>
          </a:p>
        </p:txBody>
      </p:sp>
      <p:sp>
        <p:nvSpPr>
          <p:cNvPr id="3" name="Content Placeholder 2"/>
          <p:cNvSpPr>
            <a:spLocks noGrp="1"/>
          </p:cNvSpPr>
          <p:nvPr>
            <p:ph idx="1"/>
          </p:nvPr>
        </p:nvSpPr>
        <p:spPr>
          <a:xfrm>
            <a:off x="457200" y="4484363"/>
            <a:ext cx="8229600" cy="1641800"/>
          </a:xfrm>
        </p:spPr>
        <p:txBody>
          <a:bodyPr/>
          <a:lstStyle/>
          <a:p>
            <a:pPr marL="0" indent="0">
              <a:buNone/>
            </a:pPr>
            <a:r>
              <a:rPr lang="en-US" dirty="0" smtClean="0"/>
              <a:t>Hover over an editable content block to see the Floating Palette</a:t>
            </a:r>
            <a:endParaRPr lang="en-US" dirty="0"/>
          </a:p>
        </p:txBody>
      </p:sp>
      <p:pic>
        <p:nvPicPr>
          <p:cNvPr id="5" name="Picture 4"/>
          <p:cNvPicPr>
            <a:picLocks noChangeAspect="1"/>
          </p:cNvPicPr>
          <p:nvPr/>
        </p:nvPicPr>
        <p:blipFill>
          <a:blip r:embed="rId3"/>
          <a:stretch>
            <a:fillRect/>
          </a:stretch>
        </p:blipFill>
        <p:spPr>
          <a:xfrm>
            <a:off x="1551363" y="1612121"/>
            <a:ext cx="6048586" cy="2622748"/>
          </a:xfrm>
          <a:prstGeom prst="rect">
            <a:avLst/>
          </a:prstGeom>
        </p:spPr>
      </p:pic>
    </p:spTree>
    <p:extLst>
      <p:ext uri="{BB962C8B-B14F-4D97-AF65-F5344CB8AC3E}">
        <p14:creationId xmlns:p14="http://schemas.microsoft.com/office/powerpoint/2010/main" val="16205540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52908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Page Editor view</a:t>
            </a:r>
            <a:endParaRPr lang="en-US" dirty="0"/>
          </a:p>
        </p:txBody>
      </p:sp>
      <p:sp>
        <p:nvSpPr>
          <p:cNvPr id="3" name="Content Placeholder 2"/>
          <p:cNvSpPr>
            <a:spLocks noGrp="1"/>
          </p:cNvSpPr>
          <p:nvPr>
            <p:ph idx="1"/>
          </p:nvPr>
        </p:nvSpPr>
        <p:spPr/>
        <p:txBody>
          <a:bodyPr/>
          <a:lstStyle/>
          <a:p>
            <a:pPr marL="514350" indent="-514350">
              <a:spcAft>
                <a:spcPts val="1200"/>
              </a:spcAft>
              <a:buFont typeface="+mj-lt"/>
              <a:buAutoNum type="arabicPeriod"/>
            </a:pPr>
            <a:r>
              <a:rPr lang="en-US" sz="2800" dirty="0" smtClean="0"/>
              <a:t>Navigate to the page you want to edit and click Lock</a:t>
            </a:r>
          </a:p>
          <a:p>
            <a:pPr marL="514350" indent="-514350">
              <a:spcAft>
                <a:spcPts val="1200"/>
              </a:spcAft>
              <a:buFont typeface="+mj-lt"/>
              <a:buAutoNum type="arabicPeriod"/>
            </a:pPr>
            <a:r>
              <a:rPr lang="en-US" sz="2800" dirty="0"/>
              <a:t>Hover your mouse over the content areas to see which areas are </a:t>
            </a:r>
            <a:r>
              <a:rPr lang="en-US" sz="2800" dirty="0" smtClean="0"/>
              <a:t>editable (dotted lines)</a:t>
            </a:r>
            <a:endParaRPr lang="en-US" sz="2800" dirty="0"/>
          </a:p>
          <a:p>
            <a:pPr marL="514350" indent="-514350">
              <a:spcAft>
                <a:spcPts val="1200"/>
              </a:spcAft>
              <a:buFont typeface="+mj-lt"/>
              <a:buAutoNum type="arabicPeriod"/>
            </a:pPr>
            <a:r>
              <a:rPr lang="en-US" sz="2800" dirty="0" smtClean="0"/>
              <a:t>Click in the content area you want to edit</a:t>
            </a:r>
          </a:p>
          <a:p>
            <a:pPr marL="514350" indent="-514350">
              <a:spcAft>
                <a:spcPts val="1200"/>
              </a:spcAft>
              <a:buFont typeface="+mj-lt"/>
              <a:buAutoNum type="arabicPeriod"/>
            </a:pPr>
            <a:r>
              <a:rPr lang="en-US" sz="2800" dirty="0" smtClean="0"/>
              <a:t>Type and use the floating palette options to update/make changes</a:t>
            </a:r>
          </a:p>
          <a:p>
            <a:pPr marL="514350" indent="-514350">
              <a:spcAft>
                <a:spcPts val="1200"/>
              </a:spcAft>
              <a:buFont typeface="+mj-lt"/>
              <a:buAutoNum type="arabicPeriod"/>
            </a:pPr>
            <a:r>
              <a:rPr lang="en-US" sz="2800" dirty="0" smtClean="0"/>
              <a:t>Press SAVE when complete</a:t>
            </a:r>
          </a:p>
          <a:p>
            <a:pPr marL="514350" indent="-514350">
              <a:spcAft>
                <a:spcPts val="1200"/>
              </a:spcAft>
              <a:buFont typeface="+mj-lt"/>
              <a:buAutoNum type="arabicPeriod"/>
            </a:pPr>
            <a:endParaRPr lang="en-US" sz="2800" dirty="0" smtClean="0"/>
          </a:p>
          <a:p>
            <a:pPr marL="514350" indent="-514350">
              <a:buFont typeface="+mj-lt"/>
              <a:buAutoNum type="arabicPeriod"/>
            </a:pPr>
            <a:endParaRPr lang="en-US" sz="2800" dirty="0"/>
          </a:p>
        </p:txBody>
      </p:sp>
    </p:spTree>
    <p:extLst>
      <p:ext uri="{BB962C8B-B14F-4D97-AF65-F5344CB8AC3E}">
        <p14:creationId xmlns:p14="http://schemas.microsoft.com/office/powerpoint/2010/main" val="25539819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Unlocking Items</a:t>
            </a:r>
            <a:endParaRPr lang="en-US" dirty="0"/>
          </a:p>
        </p:txBody>
      </p:sp>
      <p:sp>
        <p:nvSpPr>
          <p:cNvPr id="3" name="Content Placeholder 2"/>
          <p:cNvSpPr>
            <a:spLocks noGrp="1"/>
          </p:cNvSpPr>
          <p:nvPr>
            <p:ph idx="1"/>
          </p:nvPr>
        </p:nvSpPr>
        <p:spPr>
          <a:xfrm>
            <a:off x="5500149" y="1411498"/>
            <a:ext cx="3330699" cy="3773299"/>
          </a:xfrm>
        </p:spPr>
        <p:txBody>
          <a:bodyPr/>
          <a:lstStyle/>
          <a:p>
            <a:pPr eaLnBrk="1" fontAlgn="auto" hangingPunct="1">
              <a:spcBef>
                <a:spcPts val="0"/>
              </a:spcBef>
              <a:spcAft>
                <a:spcPts val="0"/>
              </a:spcAft>
              <a:defRPr/>
            </a:pPr>
            <a:r>
              <a:rPr lang="en-US" sz="2400" dirty="0"/>
              <a:t>It is very important that you </a:t>
            </a:r>
            <a:r>
              <a:rPr lang="en-US" sz="2400" b="1" dirty="0"/>
              <a:t>unlock</a:t>
            </a:r>
            <a:r>
              <a:rPr lang="en-US" sz="2400" dirty="0"/>
              <a:t> an item after you have edited it so that it can become available for others who share </a:t>
            </a:r>
            <a:r>
              <a:rPr lang="en-US" sz="2400" dirty="0" smtClean="0"/>
              <a:t>it</a:t>
            </a:r>
            <a:r>
              <a:rPr lang="en-US" sz="2400" dirty="0"/>
              <a:t/>
            </a:r>
            <a:br>
              <a:rPr lang="en-US" sz="2400" dirty="0"/>
            </a:br>
            <a:endParaRPr lang="en-US" sz="2400" dirty="0" smtClean="0"/>
          </a:p>
          <a:p>
            <a:pPr eaLnBrk="1" fontAlgn="auto" hangingPunct="1">
              <a:spcBef>
                <a:spcPts val="0"/>
              </a:spcBef>
              <a:spcAft>
                <a:spcPts val="0"/>
              </a:spcAft>
              <a:defRPr/>
            </a:pPr>
            <a:r>
              <a:rPr lang="en-US" sz="2400" dirty="0" smtClean="0"/>
              <a:t>An item will automatically unlock once you submit it in the workflow</a:t>
            </a:r>
            <a:endParaRPr lang="en-US" sz="2400" dirty="0"/>
          </a:p>
        </p:txBody>
      </p:sp>
      <p:pic>
        <p:nvPicPr>
          <p:cNvPr id="7" name="Picture 6" descr="unloc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47087"/>
            <a:ext cx="4944112" cy="3993321"/>
          </a:xfrm>
          <a:prstGeom prst="rect">
            <a:avLst/>
          </a:prstGeom>
        </p:spPr>
      </p:pic>
    </p:spTree>
    <p:extLst>
      <p:ext uri="{BB962C8B-B14F-4D97-AF65-F5344CB8AC3E}">
        <p14:creationId xmlns:p14="http://schemas.microsoft.com/office/powerpoint/2010/main" val="14433593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18007"/>
            <a:ext cx="8229600" cy="4431138"/>
          </a:xfrm>
        </p:spPr>
        <p:txBody>
          <a:bodyPr/>
          <a:lstStyle/>
          <a:p>
            <a:r>
              <a:rPr lang="en-US" sz="3000" dirty="0" smtClean="0"/>
              <a:t>When you edit a page – it gets locked to you</a:t>
            </a:r>
          </a:p>
          <a:p>
            <a:r>
              <a:rPr lang="en-US" sz="3000" dirty="0" smtClean="0"/>
              <a:t>It is good practice to unlock the page (My </a:t>
            </a:r>
            <a:r>
              <a:rPr lang="en-US" sz="3000" dirty="0"/>
              <a:t>I</a:t>
            </a:r>
            <a:r>
              <a:rPr lang="en-US" sz="3000" dirty="0" smtClean="0"/>
              <a:t>tems) in order for other users to be able to edit it</a:t>
            </a:r>
          </a:p>
          <a:p>
            <a:r>
              <a:rPr lang="en-US" sz="3000" dirty="0" smtClean="0"/>
              <a:t>If you forget to unlock it, the page will not be accessible to others</a:t>
            </a:r>
          </a:p>
          <a:p>
            <a:r>
              <a:rPr lang="en-US" sz="3000" dirty="0" smtClean="0"/>
              <a:t>When you go to the Workbox and submit your edits, they will automatically be unlocked for you</a:t>
            </a:r>
            <a:endParaRPr lang="en-US" sz="3000" dirty="0"/>
          </a:p>
        </p:txBody>
      </p:sp>
      <p:pic>
        <p:nvPicPr>
          <p:cNvPr id="1026" name="Picture 2" descr="C:\Users\younjane\AppData\Local\Microsoft\Windows\Temporary Internet Files\Content.IE5\18DJCPAY\MC900442036[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511" y="500530"/>
            <a:ext cx="974289" cy="96429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274638"/>
            <a:ext cx="8229600" cy="1143000"/>
          </a:xfrm>
        </p:spPr>
        <p:txBody>
          <a:bodyPr/>
          <a:lstStyle/>
          <a:p>
            <a:r>
              <a:rPr lang="en-US" dirty="0" smtClean="0"/>
              <a:t>Remember…</a:t>
            </a:r>
            <a:endParaRPr lang="en-US" dirty="0"/>
          </a:p>
        </p:txBody>
      </p:sp>
    </p:spTree>
    <p:extLst>
      <p:ext uri="{BB962C8B-B14F-4D97-AF65-F5344CB8AC3E}">
        <p14:creationId xmlns:p14="http://schemas.microsoft.com/office/powerpoint/2010/main" val="1154424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Rules</a:t>
            </a:r>
            <a:endParaRPr lang="en-US" dirty="0"/>
          </a:p>
        </p:txBody>
      </p:sp>
      <p:sp>
        <p:nvSpPr>
          <p:cNvPr id="3" name="Content Placeholder 2"/>
          <p:cNvSpPr>
            <a:spLocks noGrp="1"/>
          </p:cNvSpPr>
          <p:nvPr>
            <p:ph idx="1"/>
          </p:nvPr>
        </p:nvSpPr>
        <p:spPr>
          <a:xfrm>
            <a:off x="457200" y="1638794"/>
            <a:ext cx="8229600" cy="3621975"/>
          </a:xfrm>
        </p:spPr>
        <p:txBody>
          <a:bodyPr/>
          <a:lstStyle/>
          <a:p>
            <a:pPr marL="0" indent="0">
              <a:buNone/>
            </a:pPr>
            <a:r>
              <a:rPr lang="en-US" dirty="0" smtClean="0"/>
              <a:t>When adding text, either by typing it or using copy and paste, please remember the following:</a:t>
            </a:r>
          </a:p>
          <a:p>
            <a:pPr marL="0" indent="0">
              <a:buNone/>
            </a:pPr>
            <a:endParaRPr lang="en-US" dirty="0" smtClean="0"/>
          </a:p>
          <a:p>
            <a:pPr>
              <a:spcAft>
                <a:spcPts val="1200"/>
              </a:spcAft>
              <a:buFont typeface="Webdings" pitchFamily="18" charset="2"/>
              <a:buChar char="ë"/>
            </a:pPr>
            <a:r>
              <a:rPr lang="en-US" dirty="0" smtClean="0"/>
              <a:t>Paste without formatting using the </a:t>
            </a:r>
            <a:r>
              <a:rPr lang="en-US" i="1" dirty="0" smtClean="0"/>
              <a:t>Paste From Word, Strip Font </a:t>
            </a:r>
            <a:r>
              <a:rPr lang="en-US" dirty="0" smtClean="0"/>
              <a:t>button</a:t>
            </a:r>
          </a:p>
          <a:p>
            <a:pPr>
              <a:spcAft>
                <a:spcPts val="1200"/>
              </a:spcAft>
              <a:buFont typeface="Webdings" pitchFamily="18" charset="2"/>
              <a:buChar char="ë"/>
            </a:pPr>
            <a:r>
              <a:rPr lang="en-US" dirty="0" smtClean="0"/>
              <a:t>Use the included heading/paragraph styles only</a:t>
            </a:r>
            <a:endParaRPr lang="en-US" dirty="0"/>
          </a:p>
        </p:txBody>
      </p:sp>
      <p:pic>
        <p:nvPicPr>
          <p:cNvPr id="4098" name="Picture 2" descr="C:\Users\younjane\AppData\Local\Microsoft\Windows\Temporary Internet Files\Content.IE5\NJFIH9JN\MC900442036[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604" y="274638"/>
            <a:ext cx="928687" cy="91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3081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Paste without Formatting</a:t>
            </a:r>
            <a:endParaRPr lang="en-US" dirty="0"/>
          </a:p>
        </p:txBody>
      </p:sp>
      <p:sp>
        <p:nvSpPr>
          <p:cNvPr id="3" name="Content Placeholder 2"/>
          <p:cNvSpPr>
            <a:spLocks noGrp="1"/>
          </p:cNvSpPr>
          <p:nvPr>
            <p:ph idx="1"/>
          </p:nvPr>
        </p:nvSpPr>
        <p:spPr>
          <a:xfrm>
            <a:off x="4572000" y="2294587"/>
            <a:ext cx="4327679" cy="3152130"/>
          </a:xfrm>
        </p:spPr>
        <p:txBody>
          <a:bodyPr numCol="1"/>
          <a:lstStyle/>
          <a:p>
            <a:pPr marL="514350" indent="-514350">
              <a:buFont typeface="+mj-lt"/>
              <a:buAutoNum type="arabicPeriod"/>
            </a:pPr>
            <a:r>
              <a:rPr lang="en-US" sz="2400" dirty="0" smtClean="0"/>
              <a:t>Click the Edit The text button in the floating palette (Edit Text)</a:t>
            </a:r>
          </a:p>
          <a:p>
            <a:pPr marL="514350" indent="-514350">
              <a:buFont typeface="+mj-lt"/>
              <a:buAutoNum type="arabicPeriod"/>
            </a:pPr>
            <a:endParaRPr lang="en-US" sz="2400" dirty="0" smtClean="0"/>
          </a:p>
          <a:p>
            <a:pPr marL="514350" indent="-514350">
              <a:buFont typeface="+mj-lt"/>
              <a:buAutoNum type="arabicPeriod"/>
            </a:pPr>
            <a:r>
              <a:rPr lang="en-US" sz="2400" dirty="0" smtClean="0"/>
              <a:t>Click the Clipboard icon with a W on it – the “Paste from Word strip font” button</a:t>
            </a:r>
          </a:p>
        </p:txBody>
      </p:sp>
      <p:sp>
        <p:nvSpPr>
          <p:cNvPr id="6" name="Rectangle 5"/>
          <p:cNvSpPr/>
          <p:nvPr/>
        </p:nvSpPr>
        <p:spPr>
          <a:xfrm>
            <a:off x="457199" y="1417638"/>
            <a:ext cx="8229602" cy="584776"/>
          </a:xfrm>
          <a:prstGeom prst="rect">
            <a:avLst/>
          </a:prstGeom>
        </p:spPr>
        <p:txBody>
          <a:bodyPr wrap="square">
            <a:spAutoFit/>
          </a:bodyPr>
          <a:lstStyle/>
          <a:p>
            <a:pPr marL="0" indent="0">
              <a:buNone/>
            </a:pPr>
            <a:r>
              <a:rPr lang="en-US" sz="3200" dirty="0" smtClean="0"/>
              <a:t>To paste plain text/remove rich text formatting:</a:t>
            </a:r>
          </a:p>
        </p:txBody>
      </p:sp>
      <p:pic>
        <p:nvPicPr>
          <p:cNvPr id="7" name="Picture 6"/>
          <p:cNvPicPr>
            <a:picLocks noChangeAspect="1"/>
          </p:cNvPicPr>
          <p:nvPr/>
        </p:nvPicPr>
        <p:blipFill>
          <a:blip r:embed="rId3"/>
          <a:stretch>
            <a:fillRect/>
          </a:stretch>
        </p:blipFill>
        <p:spPr>
          <a:xfrm>
            <a:off x="376211" y="2294587"/>
            <a:ext cx="3644900" cy="1193800"/>
          </a:xfrm>
          <a:prstGeom prst="rect">
            <a:avLst/>
          </a:prstGeom>
        </p:spPr>
      </p:pic>
      <p:pic>
        <p:nvPicPr>
          <p:cNvPr id="8" name="Picture 7"/>
          <p:cNvPicPr>
            <a:picLocks noChangeAspect="1"/>
          </p:cNvPicPr>
          <p:nvPr/>
        </p:nvPicPr>
        <p:blipFill>
          <a:blip r:embed="rId4"/>
          <a:stretch>
            <a:fillRect/>
          </a:stretch>
        </p:blipFill>
        <p:spPr>
          <a:xfrm>
            <a:off x="376211" y="4055200"/>
            <a:ext cx="3790053" cy="1391517"/>
          </a:xfrm>
          <a:prstGeom prst="rect">
            <a:avLst/>
          </a:prstGeom>
        </p:spPr>
      </p:pic>
    </p:spTree>
    <p:extLst>
      <p:ext uri="{BB962C8B-B14F-4D97-AF65-F5344CB8AC3E}">
        <p14:creationId xmlns:p14="http://schemas.microsoft.com/office/powerpoint/2010/main" val="15093610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only included styles</a:t>
            </a:r>
            <a:endParaRPr lang="en-US" dirty="0"/>
          </a:p>
        </p:txBody>
      </p:sp>
      <p:sp>
        <p:nvSpPr>
          <p:cNvPr id="3" name="Content Placeholder 2"/>
          <p:cNvSpPr>
            <a:spLocks noGrp="1"/>
          </p:cNvSpPr>
          <p:nvPr>
            <p:ph idx="1"/>
          </p:nvPr>
        </p:nvSpPr>
        <p:spPr>
          <a:xfrm>
            <a:off x="457200" y="1277958"/>
            <a:ext cx="8229600" cy="4848206"/>
          </a:xfrm>
        </p:spPr>
        <p:txBody>
          <a:bodyPr/>
          <a:lstStyle/>
          <a:p>
            <a:pPr marL="0" indent="0">
              <a:buNone/>
            </a:pPr>
            <a:r>
              <a:rPr lang="en-US" sz="2800" dirty="0" smtClean="0"/>
              <a:t>To </a:t>
            </a:r>
            <a:r>
              <a:rPr lang="en-US" sz="2800" dirty="0"/>
              <a:t>maintain consistency between </a:t>
            </a:r>
            <a:r>
              <a:rPr lang="en-US" sz="2800" dirty="0" smtClean="0"/>
              <a:t>pages, when formatting </a:t>
            </a:r>
            <a:r>
              <a:rPr lang="en-US" sz="2800" b="1" u="sng" dirty="0" smtClean="0"/>
              <a:t>only</a:t>
            </a:r>
            <a:r>
              <a:rPr lang="en-US" sz="2800" dirty="0" smtClean="0"/>
              <a:t> choose styles offered in the dropdown menu</a:t>
            </a:r>
            <a:endParaRPr lang="en-US" sz="2800" dirty="0"/>
          </a:p>
        </p:txBody>
      </p:sp>
      <p:pic>
        <p:nvPicPr>
          <p:cNvPr id="4" name="Picture 3"/>
          <p:cNvPicPr>
            <a:picLocks noChangeAspect="1"/>
          </p:cNvPicPr>
          <p:nvPr/>
        </p:nvPicPr>
        <p:blipFill>
          <a:blip r:embed="rId2"/>
          <a:stretch>
            <a:fillRect/>
          </a:stretch>
        </p:blipFill>
        <p:spPr>
          <a:xfrm>
            <a:off x="1686297" y="2600697"/>
            <a:ext cx="5403272" cy="3094236"/>
          </a:xfrm>
          <a:prstGeom prst="rect">
            <a:avLst/>
          </a:prstGeom>
        </p:spPr>
      </p:pic>
    </p:spTree>
    <p:extLst>
      <p:ext uri="{BB962C8B-B14F-4D97-AF65-F5344CB8AC3E}">
        <p14:creationId xmlns:p14="http://schemas.microsoft.com/office/powerpoint/2010/main" val="12061876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a:t>
            </a:r>
            <a:endParaRPr lang="en-US" dirty="0"/>
          </a:p>
        </p:txBody>
      </p:sp>
      <p:sp>
        <p:nvSpPr>
          <p:cNvPr id="3" name="Content Placeholder 2"/>
          <p:cNvSpPr>
            <a:spLocks noGrp="1"/>
          </p:cNvSpPr>
          <p:nvPr>
            <p:ph idx="1"/>
          </p:nvPr>
        </p:nvSpPr>
        <p:spPr>
          <a:xfrm>
            <a:off x="457200" y="1417638"/>
            <a:ext cx="8229600" cy="2580589"/>
          </a:xfrm>
        </p:spPr>
        <p:txBody>
          <a:bodyPr/>
          <a:lstStyle/>
          <a:p>
            <a:pPr marL="0" indent="0">
              <a:buNone/>
            </a:pPr>
            <a:r>
              <a:rPr lang="en-US" sz="2800" dirty="0" smtClean="0"/>
              <a:t>Some items cannot be edited in Page Editor view and will need to be edited in the Content Editor</a:t>
            </a:r>
            <a:endParaRPr lang="en-US" sz="2800" strike="sngStrike" dirty="0" smtClean="0"/>
          </a:p>
        </p:txBody>
      </p:sp>
      <p:pic>
        <p:nvPicPr>
          <p:cNvPr id="6" name="Picture 5" descr="related-it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656910"/>
            <a:ext cx="8229600" cy="2482614"/>
          </a:xfrm>
          <a:prstGeom prst="rect">
            <a:avLst/>
          </a:prstGeom>
        </p:spPr>
      </p:pic>
    </p:spTree>
    <p:extLst>
      <p:ext uri="{BB962C8B-B14F-4D97-AF65-F5344CB8AC3E}">
        <p14:creationId xmlns:p14="http://schemas.microsoft.com/office/powerpoint/2010/main" val="18955119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Content Editor</a:t>
            </a:r>
            <a:endParaRPr lang="en-US" dirty="0"/>
          </a:p>
        </p:txBody>
      </p:sp>
      <p:sp>
        <p:nvSpPr>
          <p:cNvPr id="3" name="Content Placeholder 2"/>
          <p:cNvSpPr>
            <a:spLocks noGrp="1"/>
          </p:cNvSpPr>
          <p:nvPr>
            <p:ph idx="1"/>
          </p:nvPr>
        </p:nvSpPr>
        <p:spPr>
          <a:xfrm>
            <a:off x="457200" y="1270659"/>
            <a:ext cx="8229600" cy="4904509"/>
          </a:xfrm>
        </p:spPr>
        <p:txBody>
          <a:bodyPr/>
          <a:lstStyle/>
          <a:p>
            <a:pPr>
              <a:spcAft>
                <a:spcPts val="1200"/>
              </a:spcAft>
            </a:pPr>
            <a:r>
              <a:rPr lang="en-US" sz="2800" dirty="0" smtClean="0"/>
              <a:t>The items in the content editor are displayed in a content tree layout</a:t>
            </a:r>
          </a:p>
          <a:p>
            <a:pPr>
              <a:spcAft>
                <a:spcPts val="1200"/>
              </a:spcAft>
            </a:pPr>
            <a:r>
              <a:rPr lang="en-US" sz="2800" dirty="0" smtClean="0"/>
              <a:t>Navigate to the item you wish to edit and click on the Edit button in the ribbon - then the Edit option (this locks the item to you for edits)</a:t>
            </a:r>
          </a:p>
          <a:p>
            <a:pPr>
              <a:spcAft>
                <a:spcPts val="1200"/>
              </a:spcAft>
            </a:pPr>
            <a:r>
              <a:rPr lang="en-US" sz="2800" dirty="0" smtClean="0"/>
              <a:t>Make your changes and press SAVE</a:t>
            </a:r>
          </a:p>
          <a:p>
            <a:pPr>
              <a:spcAft>
                <a:spcPts val="1200"/>
              </a:spcAft>
            </a:pPr>
            <a:r>
              <a:rPr lang="en-US" sz="2800" dirty="0" smtClean="0"/>
              <a:t>Click Edit again and unlock the page by pressing </a:t>
            </a:r>
            <a:r>
              <a:rPr lang="en-US" sz="2800" u="sng" dirty="0" smtClean="0"/>
              <a:t>Check In</a:t>
            </a:r>
            <a:r>
              <a:rPr lang="en-US" sz="2800" dirty="0" smtClean="0"/>
              <a:t> or submit it through the workflow to be approved by pressing </a:t>
            </a:r>
            <a:r>
              <a:rPr lang="en-US" sz="2800" u="sng" dirty="0" smtClean="0"/>
              <a:t>Submit</a:t>
            </a:r>
            <a:endParaRPr lang="en-US" sz="2800" u="sng" dirty="0"/>
          </a:p>
        </p:txBody>
      </p:sp>
    </p:spTree>
    <p:extLst>
      <p:ext uri="{BB962C8B-B14F-4D97-AF65-F5344CB8AC3E}">
        <p14:creationId xmlns:p14="http://schemas.microsoft.com/office/powerpoint/2010/main" val="145930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535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Links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644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ln>
            <a:solidFill>
              <a:srgbClr val="DDDDDD"/>
            </a:solidFill>
          </a:ln>
        </p:spPr>
        <p:txBody>
          <a:bodyPr/>
          <a:lstStyle/>
          <a:p>
            <a:r>
              <a:rPr lang="en-US" dirty="0" smtClean="0"/>
              <a:t>Creating Links</a:t>
            </a:r>
            <a:endParaRPr lang="en-US" dirty="0"/>
          </a:p>
        </p:txBody>
      </p:sp>
      <p:sp>
        <p:nvSpPr>
          <p:cNvPr id="5" name="Content Placeholder 4"/>
          <p:cNvSpPr>
            <a:spLocks noGrp="1"/>
          </p:cNvSpPr>
          <p:nvPr>
            <p:ph idx="1"/>
          </p:nvPr>
        </p:nvSpPr>
        <p:spPr/>
        <p:txBody>
          <a:bodyPr/>
          <a:lstStyle/>
          <a:p>
            <a:pPr marL="0" indent="0">
              <a:buNone/>
            </a:pPr>
            <a:r>
              <a:rPr lang="en-US" dirty="0" smtClean="0"/>
              <a:t>You can create 3 types of links (or hyperlinks)</a:t>
            </a:r>
          </a:p>
          <a:p>
            <a:pPr marL="0" indent="0">
              <a:buNone/>
            </a:pPr>
            <a:endParaRPr lang="en-US" dirty="0" smtClean="0"/>
          </a:p>
          <a:p>
            <a:pPr marL="514350" indent="-514350">
              <a:buFont typeface="+mj-lt"/>
              <a:buAutoNum type="arabicPeriod"/>
            </a:pPr>
            <a:r>
              <a:rPr lang="en-US" dirty="0" smtClean="0"/>
              <a:t>Internal links</a:t>
            </a:r>
          </a:p>
          <a:p>
            <a:pPr marL="514350" indent="-514350">
              <a:buFont typeface="+mj-lt"/>
              <a:buAutoNum type="arabicPeriod"/>
            </a:pPr>
            <a:r>
              <a:rPr lang="en-US" dirty="0" smtClean="0"/>
              <a:t>External links</a:t>
            </a:r>
          </a:p>
          <a:p>
            <a:pPr marL="514350" indent="-514350">
              <a:buFont typeface="+mj-lt"/>
              <a:buAutoNum type="arabicPeriod"/>
            </a:pPr>
            <a:r>
              <a:rPr lang="en-US" dirty="0" smtClean="0"/>
              <a:t>E-mail links</a:t>
            </a:r>
            <a:endParaRPr lang="en-US" dirty="0"/>
          </a:p>
        </p:txBody>
      </p:sp>
      <p:sp>
        <p:nvSpPr>
          <p:cNvPr id="3" name="Right Brace 2"/>
          <p:cNvSpPr/>
          <p:nvPr/>
        </p:nvSpPr>
        <p:spPr>
          <a:xfrm>
            <a:off x="3459296" y="3591499"/>
            <a:ext cx="683046" cy="771181"/>
          </a:xfrm>
          <a:prstGeom prst="rightBrace">
            <a:avLst>
              <a:gd name="adj1" fmla="val 8333"/>
              <a:gd name="adj2"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4427755" y="3703957"/>
            <a:ext cx="3081354" cy="77118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Use the hyperlink manager from the Rich Text Editor</a:t>
            </a:r>
            <a:endParaRPr lang="en-US" dirty="0">
              <a:solidFill>
                <a:schemeClr val="tx1"/>
              </a:solidFill>
            </a:endParaRPr>
          </a:p>
        </p:txBody>
      </p:sp>
      <p:sp>
        <p:nvSpPr>
          <p:cNvPr id="7" name="Rectangle 6"/>
          <p:cNvSpPr/>
          <p:nvPr/>
        </p:nvSpPr>
        <p:spPr>
          <a:xfrm>
            <a:off x="4467284" y="2558054"/>
            <a:ext cx="3002296" cy="7076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Created</a:t>
            </a:r>
          </a:p>
          <a:p>
            <a:pPr algn="ctr"/>
            <a:r>
              <a:rPr lang="en-US" dirty="0" smtClean="0">
                <a:solidFill>
                  <a:schemeClr val="tx1"/>
                </a:solidFill>
              </a:rPr>
              <a:t> from the Floating Palette</a:t>
            </a:r>
            <a:endParaRPr lang="en-US" dirty="0">
              <a:solidFill>
                <a:schemeClr val="tx1"/>
              </a:solidFill>
            </a:endParaRPr>
          </a:p>
        </p:txBody>
      </p:sp>
      <p:cxnSp>
        <p:nvCxnSpPr>
          <p:cNvPr id="9" name="Straight Arrow Connector 8"/>
          <p:cNvCxnSpPr/>
          <p:nvPr/>
        </p:nvCxnSpPr>
        <p:spPr>
          <a:xfrm flipH="1">
            <a:off x="3459296" y="2830425"/>
            <a:ext cx="898674" cy="277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409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a:t>
            </a:r>
            <a:endParaRPr lang="en-US" dirty="0"/>
          </a:p>
        </p:txBody>
      </p:sp>
      <p:sp>
        <p:nvSpPr>
          <p:cNvPr id="3" name="Content Placeholder 2"/>
          <p:cNvSpPr>
            <a:spLocks noGrp="1"/>
          </p:cNvSpPr>
          <p:nvPr>
            <p:ph idx="1"/>
          </p:nvPr>
        </p:nvSpPr>
        <p:spPr/>
        <p:txBody>
          <a:bodyPr/>
          <a:lstStyle/>
          <a:p>
            <a:pPr marL="0" indent="0">
              <a:buNone/>
            </a:pPr>
            <a:r>
              <a:rPr lang="en-US" sz="3600" dirty="0"/>
              <a:t>Internal links are links that link to other pages that reside on the Sheridan website </a:t>
            </a:r>
            <a:endParaRPr lang="en-US" sz="3600" dirty="0" smtClean="0"/>
          </a:p>
          <a:p>
            <a:pPr marL="0" indent="0">
              <a:buNone/>
            </a:pPr>
            <a:endParaRPr lang="en-US" dirty="0" smtClean="0"/>
          </a:p>
          <a:p>
            <a:pPr marL="0" indent="0">
              <a:buNone/>
            </a:pPr>
            <a:endParaRPr lang="en-US" dirty="0" smtClean="0"/>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702" y="3089503"/>
            <a:ext cx="3247714" cy="21613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9644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 (Page Editor)</a:t>
            </a:r>
            <a:endParaRPr lang="en-US" dirty="0"/>
          </a:p>
        </p:txBody>
      </p:sp>
      <p:sp>
        <p:nvSpPr>
          <p:cNvPr id="3" name="Content Placeholder 2"/>
          <p:cNvSpPr>
            <a:spLocks noGrp="1"/>
          </p:cNvSpPr>
          <p:nvPr>
            <p:ph idx="1"/>
          </p:nvPr>
        </p:nvSpPr>
        <p:spPr>
          <a:xfrm>
            <a:off x="5609229" y="1421266"/>
            <a:ext cx="3273514" cy="3873727"/>
          </a:xfrm>
        </p:spPr>
        <p:txBody>
          <a:bodyPr/>
          <a:lstStyle/>
          <a:p>
            <a:pPr marL="457200" indent="-457200">
              <a:buFont typeface="+mj-lt"/>
              <a:buAutoNum type="arabicPeriod"/>
            </a:pPr>
            <a:r>
              <a:rPr lang="en-US" sz="2400" dirty="0" smtClean="0"/>
              <a:t>Select </a:t>
            </a:r>
            <a:r>
              <a:rPr lang="en-US" sz="2400" dirty="0"/>
              <a:t>the text </a:t>
            </a:r>
            <a:r>
              <a:rPr lang="en-US" sz="2400" dirty="0" smtClean="0"/>
              <a:t>that will become the hyperlink </a:t>
            </a:r>
          </a:p>
          <a:p>
            <a:pPr marL="457200" indent="-457200">
              <a:buFont typeface="+mj-lt"/>
              <a:buAutoNum type="arabicPeriod"/>
            </a:pPr>
            <a:r>
              <a:rPr lang="en-US" sz="2400" dirty="0" smtClean="0"/>
              <a:t>Click the Insert Link button on the floating palette</a:t>
            </a:r>
          </a:p>
          <a:p>
            <a:pPr marL="457200" indent="-457200">
              <a:buFont typeface="+mj-lt"/>
              <a:buAutoNum type="arabicPeriod"/>
            </a:pPr>
            <a:r>
              <a:rPr lang="en-US" sz="2400" dirty="0" smtClean="0"/>
              <a:t>Navigate to the page you wish to link to and press LINK</a:t>
            </a:r>
            <a:endParaRPr lang="en-US" sz="2400" dirty="0"/>
          </a:p>
        </p:txBody>
      </p:sp>
      <p:pic>
        <p:nvPicPr>
          <p:cNvPr id="5" name="Picture 4"/>
          <p:cNvPicPr>
            <a:picLocks noChangeAspect="1"/>
          </p:cNvPicPr>
          <p:nvPr/>
        </p:nvPicPr>
        <p:blipFill>
          <a:blip r:embed="rId3"/>
          <a:stretch>
            <a:fillRect/>
          </a:stretch>
        </p:blipFill>
        <p:spPr>
          <a:xfrm>
            <a:off x="457200" y="1417638"/>
            <a:ext cx="4846522" cy="4067398"/>
          </a:xfrm>
          <a:prstGeom prst="rect">
            <a:avLst/>
          </a:prstGeom>
        </p:spPr>
      </p:pic>
    </p:spTree>
    <p:extLst>
      <p:ext uri="{BB962C8B-B14F-4D97-AF65-F5344CB8AC3E}">
        <p14:creationId xmlns:p14="http://schemas.microsoft.com/office/powerpoint/2010/main" val="41331864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 (Rich Text Editor)</a:t>
            </a:r>
            <a:endParaRPr lang="en-US" dirty="0"/>
          </a:p>
        </p:txBody>
      </p:sp>
      <p:sp>
        <p:nvSpPr>
          <p:cNvPr id="3" name="Content Placeholder 2"/>
          <p:cNvSpPr>
            <a:spLocks noGrp="1"/>
          </p:cNvSpPr>
          <p:nvPr>
            <p:ph idx="1"/>
          </p:nvPr>
        </p:nvSpPr>
        <p:spPr>
          <a:xfrm>
            <a:off x="5609229" y="1421266"/>
            <a:ext cx="3273514" cy="3873727"/>
          </a:xfrm>
        </p:spPr>
        <p:txBody>
          <a:bodyPr/>
          <a:lstStyle/>
          <a:p>
            <a:pPr marL="457200" indent="-457200">
              <a:buFont typeface="+mj-lt"/>
              <a:buAutoNum type="arabicPeriod"/>
            </a:pPr>
            <a:r>
              <a:rPr lang="en-US" sz="2400" dirty="0" smtClean="0"/>
              <a:t>Select </a:t>
            </a:r>
            <a:r>
              <a:rPr lang="en-US" sz="2400" dirty="0"/>
              <a:t>the text </a:t>
            </a:r>
            <a:r>
              <a:rPr lang="en-US" sz="2400" dirty="0" smtClean="0"/>
              <a:t>that will become the hyperlink </a:t>
            </a:r>
          </a:p>
          <a:p>
            <a:pPr marL="457200" indent="-457200">
              <a:buFont typeface="+mj-lt"/>
              <a:buAutoNum type="arabicPeriod"/>
            </a:pPr>
            <a:r>
              <a:rPr lang="en-US" sz="2400" dirty="0" smtClean="0"/>
              <a:t>Click the </a:t>
            </a:r>
            <a:r>
              <a:rPr lang="en-US" sz="2400" dirty="0" err="1" smtClean="0"/>
              <a:t>SiteCore</a:t>
            </a:r>
            <a:r>
              <a:rPr lang="en-US" sz="2400" dirty="0" smtClean="0"/>
              <a:t> Link button</a:t>
            </a:r>
          </a:p>
          <a:p>
            <a:pPr marL="457200" indent="-457200">
              <a:buFont typeface="+mj-lt"/>
              <a:buAutoNum type="arabicPeriod"/>
            </a:pPr>
            <a:r>
              <a:rPr lang="en-US" sz="2400" dirty="0" smtClean="0"/>
              <a:t>Navigate to the page you wish to link to and press LINK</a:t>
            </a:r>
            <a:endParaRPr lang="en-US" sz="2400" dirty="0"/>
          </a:p>
        </p:txBody>
      </p:sp>
      <p:pic>
        <p:nvPicPr>
          <p:cNvPr id="4" name="Picture 3" descr="internal-link-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10" y="1585743"/>
            <a:ext cx="4920135" cy="2958656"/>
          </a:xfrm>
          <a:prstGeom prst="rect">
            <a:avLst/>
          </a:prstGeom>
        </p:spPr>
      </p:pic>
    </p:spTree>
    <p:extLst>
      <p:ext uri="{BB962C8B-B14F-4D97-AF65-F5344CB8AC3E}">
        <p14:creationId xmlns:p14="http://schemas.microsoft.com/office/powerpoint/2010/main" val="5538842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Hyperlink Manager</a:t>
            </a:r>
            <a:br>
              <a:rPr lang="en-US" dirty="0" smtClean="0"/>
            </a:br>
            <a:r>
              <a:rPr lang="en-US" sz="2400" dirty="0" smtClean="0"/>
              <a:t>(External </a:t>
            </a:r>
            <a:r>
              <a:rPr lang="en-US" sz="2400" dirty="0"/>
              <a:t>and </a:t>
            </a:r>
            <a:r>
              <a:rPr lang="en-US" sz="2400" dirty="0" smtClean="0"/>
              <a:t>E-mail </a:t>
            </a:r>
            <a:r>
              <a:rPr lang="en-US" sz="2400" dirty="0"/>
              <a:t>links)</a:t>
            </a:r>
          </a:p>
        </p:txBody>
      </p:sp>
      <p:sp>
        <p:nvSpPr>
          <p:cNvPr id="3" name="Content Placeholder 2"/>
          <p:cNvSpPr>
            <a:spLocks noGrp="1"/>
          </p:cNvSpPr>
          <p:nvPr>
            <p:ph idx="1"/>
          </p:nvPr>
        </p:nvSpPr>
        <p:spPr>
          <a:xfrm>
            <a:off x="5498926" y="1433190"/>
            <a:ext cx="3312516" cy="3188713"/>
          </a:xfrm>
        </p:spPr>
        <p:txBody>
          <a:bodyPr/>
          <a:lstStyle/>
          <a:p>
            <a:r>
              <a:rPr lang="en-US" sz="2400" dirty="0" smtClean="0"/>
              <a:t>Click the Edit the text button on the floating palette  to open the Rich </a:t>
            </a:r>
            <a:r>
              <a:rPr lang="en-US" sz="2400" dirty="0"/>
              <a:t>T</a:t>
            </a:r>
            <a:r>
              <a:rPr lang="en-US" sz="2400" dirty="0" smtClean="0"/>
              <a:t>ext </a:t>
            </a:r>
            <a:r>
              <a:rPr lang="en-US" sz="2400" dirty="0"/>
              <a:t>E</a:t>
            </a:r>
            <a:r>
              <a:rPr lang="en-US" sz="2400" dirty="0" smtClean="0"/>
              <a:t>ditor </a:t>
            </a:r>
            <a:br>
              <a:rPr lang="en-US" sz="2400" dirty="0" smtClean="0"/>
            </a:br>
            <a:endParaRPr lang="en-US" sz="2400" dirty="0" smtClean="0"/>
          </a:p>
          <a:p>
            <a:r>
              <a:rPr lang="en-US" sz="2400" dirty="0" smtClean="0"/>
              <a:t>Click the Hyperlink Manager button </a:t>
            </a:r>
            <a:r>
              <a:rPr lang="en-US" sz="2000" dirty="0" smtClean="0"/>
              <a:t>(indicated by a globe and a link symbol)</a:t>
            </a:r>
            <a:endParaRPr lang="en-US" sz="2000" dirty="0"/>
          </a:p>
        </p:txBody>
      </p:sp>
      <p:pic>
        <p:nvPicPr>
          <p:cNvPr id="4" name="Picture 3"/>
          <p:cNvPicPr>
            <a:picLocks noChangeAspect="1"/>
          </p:cNvPicPr>
          <p:nvPr/>
        </p:nvPicPr>
        <p:blipFill>
          <a:blip r:embed="rId2"/>
          <a:stretch>
            <a:fillRect/>
          </a:stretch>
        </p:blipFill>
        <p:spPr>
          <a:xfrm>
            <a:off x="255319" y="1585423"/>
            <a:ext cx="4964824" cy="3851303"/>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863" y="4573252"/>
            <a:ext cx="637126" cy="863474"/>
          </a:xfrm>
          <a:prstGeom prst="ellipse">
            <a:avLst/>
          </a:prstGeom>
          <a:ln w="9525">
            <a:solidFill>
              <a:schemeClr val="tx1"/>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257690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417638"/>
            <a:ext cx="8229600" cy="4195765"/>
          </a:xfrm>
        </p:spPr>
        <p:txBody>
          <a:bodyPr/>
          <a:lstStyle/>
          <a:p>
            <a:pPr marL="0" indent="0">
              <a:buNone/>
            </a:pPr>
            <a:r>
              <a:rPr lang="en-US" dirty="0" smtClean="0"/>
              <a:t>External links take you to a page that </a:t>
            </a:r>
            <a:r>
              <a:rPr lang="en-US" u="sng" dirty="0" smtClean="0"/>
              <a:t>does not</a:t>
            </a:r>
            <a:r>
              <a:rPr lang="en-US" dirty="0" smtClean="0"/>
              <a:t> reside on the Sheridan server</a:t>
            </a:r>
          </a:p>
          <a:p>
            <a:pPr marL="0" indent="0">
              <a:buNone/>
            </a:pPr>
            <a:endParaRPr lang="en-US" sz="2400" dirty="0"/>
          </a:p>
          <a:p>
            <a:pPr marL="0" indent="0">
              <a:buNone/>
            </a:pPr>
            <a:r>
              <a:rPr lang="en-US" sz="2400" dirty="0" smtClean="0"/>
              <a:t>You need to specify 3 items for an external link:</a:t>
            </a:r>
          </a:p>
          <a:p>
            <a:pPr marL="0" indent="0">
              <a:buNone/>
            </a:pPr>
            <a:endParaRPr lang="en-US" sz="2400" dirty="0" smtClean="0"/>
          </a:p>
          <a:p>
            <a:pPr>
              <a:spcAft>
                <a:spcPts val="600"/>
              </a:spcAft>
            </a:pPr>
            <a:r>
              <a:rPr lang="en-US" sz="2400" dirty="0" smtClean="0"/>
              <a:t>URL (destination/web address)</a:t>
            </a:r>
          </a:p>
          <a:p>
            <a:pPr>
              <a:spcAft>
                <a:spcPts val="600"/>
              </a:spcAft>
            </a:pPr>
            <a:r>
              <a:rPr lang="en-US" sz="2400" dirty="0" smtClean="0"/>
              <a:t>Link text (clickable text)</a:t>
            </a:r>
          </a:p>
          <a:p>
            <a:pPr>
              <a:spcAft>
                <a:spcPts val="600"/>
              </a:spcAft>
            </a:pPr>
            <a:r>
              <a:rPr lang="en-US" sz="2400" dirty="0" smtClean="0"/>
              <a:t>Target (target window, e.g. new window)</a:t>
            </a:r>
            <a:endParaRPr lang="en-US" sz="2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046" y="3445533"/>
            <a:ext cx="1633918" cy="13164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171063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306287"/>
            <a:ext cx="4566062" cy="4358244"/>
          </a:xfrm>
        </p:spPr>
        <p:txBody>
          <a:bodyPr/>
          <a:lstStyle/>
          <a:p>
            <a:pPr marL="514350" indent="-514350">
              <a:spcAft>
                <a:spcPts val="600"/>
              </a:spcAft>
              <a:buFont typeface="+mj-lt"/>
              <a:buAutoNum type="arabicPeriod"/>
            </a:pPr>
            <a:r>
              <a:rPr lang="en-US" sz="2800" dirty="0" smtClean="0"/>
              <a:t>Click the Edit The text button on the floating palette to access the Rich Text Editor</a:t>
            </a:r>
          </a:p>
          <a:p>
            <a:pPr marL="514350" indent="-514350">
              <a:spcAft>
                <a:spcPts val="600"/>
              </a:spcAft>
              <a:buFont typeface="+mj-lt"/>
              <a:buAutoNum type="arabicPeriod"/>
            </a:pPr>
            <a:r>
              <a:rPr lang="en-US" sz="2800" dirty="0" smtClean="0">
                <a:solidFill>
                  <a:srgbClr val="FF0080"/>
                </a:solidFill>
              </a:rPr>
              <a:t>Select </a:t>
            </a:r>
            <a:r>
              <a:rPr lang="en-US" sz="2800" dirty="0" smtClean="0"/>
              <a:t>the text you want to make the clickable text</a:t>
            </a:r>
          </a:p>
          <a:p>
            <a:pPr marL="514350" indent="-514350">
              <a:spcAft>
                <a:spcPts val="600"/>
              </a:spcAft>
              <a:buFont typeface="+mj-lt"/>
              <a:buAutoNum type="arabicPeriod"/>
            </a:pPr>
            <a:r>
              <a:rPr lang="en-US" sz="2800" dirty="0" smtClean="0">
                <a:solidFill>
                  <a:srgbClr val="00C6C8"/>
                </a:solidFill>
              </a:rPr>
              <a:t>Click</a:t>
            </a:r>
            <a:r>
              <a:rPr lang="en-US" sz="2800" dirty="0" smtClean="0"/>
              <a:t> the Hyperlink Manager button</a:t>
            </a:r>
          </a:p>
          <a:p>
            <a:pPr marL="514350" indent="-514350">
              <a:spcAft>
                <a:spcPts val="600"/>
              </a:spcAft>
              <a:buFont typeface="+mj-lt"/>
              <a:buAutoNum type="arabicPeriod"/>
            </a:pPr>
            <a:r>
              <a:rPr lang="en-US" sz="2800" dirty="0" smtClean="0"/>
              <a:t>Fill out the required fields</a:t>
            </a:r>
            <a:endParaRPr lang="en-US" sz="2800" dirty="0"/>
          </a:p>
        </p:txBody>
      </p:sp>
      <p:pic>
        <p:nvPicPr>
          <p:cNvPr id="6" name="Picture 5" descr="enter hyperlink manager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6500" y="1417639"/>
            <a:ext cx="3092793" cy="3178112"/>
          </a:xfrm>
          <a:prstGeom prst="rect">
            <a:avLst/>
          </a:prstGeom>
        </p:spPr>
      </p:pic>
    </p:spTree>
    <p:extLst>
      <p:ext uri="{BB962C8B-B14F-4D97-AF65-F5344CB8AC3E}">
        <p14:creationId xmlns:p14="http://schemas.microsoft.com/office/powerpoint/2010/main" val="830600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pic>
        <p:nvPicPr>
          <p:cNvPr id="8195"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1560568"/>
            <a:ext cx="4694820" cy="3522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747657" y="1900052"/>
            <a:ext cx="2630384" cy="2980707"/>
          </a:xfrm>
        </p:spPr>
        <p:txBody>
          <a:bodyPr/>
          <a:lstStyle/>
          <a:p>
            <a:pPr marL="0" indent="0">
              <a:spcAft>
                <a:spcPts val="1200"/>
              </a:spcAft>
              <a:buNone/>
            </a:pPr>
            <a:r>
              <a:rPr lang="en-US" dirty="0" smtClean="0">
                <a:latin typeface="Calibri" pitchFamily="34" charset="0"/>
              </a:rPr>
              <a:t>Select the Hyperlink tab and fill out the URL, Link Text and Target fields</a:t>
            </a:r>
          </a:p>
          <a:p>
            <a:pPr marL="0" indent="0">
              <a:buNone/>
            </a:pPr>
            <a:endParaRPr lang="en-US" dirty="0"/>
          </a:p>
        </p:txBody>
      </p:sp>
      <p:sp>
        <p:nvSpPr>
          <p:cNvPr id="6" name="Rectangle 5"/>
          <p:cNvSpPr/>
          <p:nvPr/>
        </p:nvSpPr>
        <p:spPr>
          <a:xfrm>
            <a:off x="2280062" y="2470068"/>
            <a:ext cx="2588821" cy="1033153"/>
          </a:xfrm>
          <a:prstGeom prst="rect">
            <a:avLst/>
          </a:prstGeom>
          <a:noFill/>
          <a:ln w="19050">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824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a:t>
            </a:r>
            <a:endParaRPr lang="en-US" dirty="0"/>
          </a:p>
        </p:txBody>
      </p:sp>
      <p:sp>
        <p:nvSpPr>
          <p:cNvPr id="3" name="Content Placeholder 2"/>
          <p:cNvSpPr>
            <a:spLocks noGrp="1"/>
          </p:cNvSpPr>
          <p:nvPr>
            <p:ph idx="1"/>
          </p:nvPr>
        </p:nvSpPr>
        <p:spPr>
          <a:xfrm>
            <a:off x="457200" y="1600200"/>
            <a:ext cx="8229600" cy="4266210"/>
          </a:xfrm>
        </p:spPr>
        <p:txBody>
          <a:bodyPr/>
          <a:lstStyle/>
          <a:p>
            <a:pPr marL="0" indent="0" algn="ctr">
              <a:buNone/>
            </a:pPr>
            <a:r>
              <a:rPr lang="en-US" sz="3600" dirty="0" smtClean="0"/>
              <a:t>Email links open your email software and compose an </a:t>
            </a:r>
            <a:r>
              <a:rPr lang="en-US" sz="3600" dirty="0"/>
              <a:t>email </a:t>
            </a:r>
            <a:r>
              <a:rPr lang="en-US" sz="3600" dirty="0" smtClean="0"/>
              <a:t>to send to the recipient</a:t>
            </a:r>
          </a:p>
          <a:p>
            <a:pPr marL="0" indent="0" algn="ctr">
              <a:buNone/>
            </a:pPr>
            <a:endParaRPr lang="en-US" sz="3600" dirty="0"/>
          </a:p>
          <a:p>
            <a:pPr marL="914400" indent="0">
              <a:buNone/>
            </a:pPr>
            <a:r>
              <a:rPr lang="en-US" dirty="0" smtClean="0"/>
              <a:t>You will need to specify</a:t>
            </a:r>
            <a:br>
              <a:rPr lang="en-US" dirty="0" smtClean="0"/>
            </a:br>
            <a:r>
              <a:rPr lang="en-US" dirty="0" smtClean="0"/>
              <a:t>the email address of </a:t>
            </a:r>
            <a:br>
              <a:rPr lang="en-US" dirty="0" smtClean="0"/>
            </a:br>
            <a:r>
              <a:rPr lang="en-US" dirty="0" smtClean="0"/>
              <a:t>the recipient</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5322" y="3178310"/>
            <a:ext cx="1833449" cy="180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2197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Web Browser</a:t>
            </a:r>
            <a:endParaRPr lang="en-US" dirty="0"/>
          </a:p>
        </p:txBody>
      </p:sp>
      <p:sp>
        <p:nvSpPr>
          <p:cNvPr id="3" name="Content Placeholder 2"/>
          <p:cNvSpPr>
            <a:spLocks noGrp="1"/>
          </p:cNvSpPr>
          <p:nvPr>
            <p:ph idx="1"/>
          </p:nvPr>
        </p:nvSpPr>
        <p:spPr>
          <a:xfrm>
            <a:off x="457200" y="1417638"/>
            <a:ext cx="8229600" cy="4282640"/>
          </a:xfrm>
        </p:spPr>
        <p:txBody>
          <a:bodyPr/>
          <a:lstStyle/>
          <a:p>
            <a:r>
              <a:rPr lang="en-US" sz="2800" dirty="0" err="1" smtClean="0"/>
              <a:t>SiteCore</a:t>
            </a:r>
            <a:r>
              <a:rPr lang="en-US" sz="2800" dirty="0" smtClean="0"/>
              <a:t> works with the current, most popular browsers: Chrome, Internet Explorer, Firefox, Safari</a:t>
            </a:r>
          </a:p>
          <a:p>
            <a:pPr marL="0" indent="0" algn="ctr">
              <a:buNone/>
            </a:pPr>
            <a:r>
              <a:rPr lang="en-US" sz="3600" b="1" dirty="0" smtClean="0"/>
              <a:t>BUT…</a:t>
            </a:r>
          </a:p>
          <a:p>
            <a:r>
              <a:rPr lang="en-US" sz="2800" dirty="0" err="1" smtClean="0"/>
              <a:t>SiteCore</a:t>
            </a:r>
            <a:r>
              <a:rPr lang="en-US" sz="2800" dirty="0" smtClean="0"/>
              <a:t> will work</a:t>
            </a:r>
            <a:r>
              <a:rPr lang="en-US" sz="2800" dirty="0"/>
              <a:t> </a:t>
            </a:r>
            <a:r>
              <a:rPr lang="en-US" sz="2800" dirty="0" smtClean="0"/>
              <a:t>differently in some instances depending on the browser you are using</a:t>
            </a:r>
            <a:br>
              <a:rPr lang="en-US" sz="2800" dirty="0" smtClean="0"/>
            </a:br>
            <a:endParaRPr lang="en-US" sz="2800" dirty="0" smtClean="0"/>
          </a:p>
          <a:p>
            <a:pPr marL="0" indent="0" algn="ctr">
              <a:buNone/>
            </a:pPr>
            <a:r>
              <a:rPr lang="en-US" sz="2400" dirty="0"/>
              <a:t>* It is recommended that </a:t>
            </a:r>
            <a:r>
              <a:rPr lang="en-US" sz="2400" b="1" dirty="0"/>
              <a:t>Windows users use Internet Explorer</a:t>
            </a:r>
            <a:r>
              <a:rPr lang="en-US" sz="2400" dirty="0"/>
              <a:t> and </a:t>
            </a:r>
            <a:r>
              <a:rPr lang="en-US" sz="2400" b="1" dirty="0"/>
              <a:t>Mac users use </a:t>
            </a:r>
            <a:r>
              <a:rPr lang="en-US" sz="2400" b="1" dirty="0" smtClean="0"/>
              <a:t>Firefox</a:t>
            </a:r>
            <a:endParaRPr lang="en-US" sz="2400" b="1" dirty="0"/>
          </a:p>
        </p:txBody>
      </p:sp>
    </p:spTree>
    <p:extLst>
      <p:ext uri="{BB962C8B-B14F-4D97-AF65-F5344CB8AC3E}">
        <p14:creationId xmlns:p14="http://schemas.microsoft.com/office/powerpoint/2010/main" val="38889547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 Continued</a:t>
            </a:r>
            <a:endParaRPr lang="en-US" dirty="0"/>
          </a:p>
        </p:txBody>
      </p:sp>
      <p:sp>
        <p:nvSpPr>
          <p:cNvPr id="4" name="Content Placeholder 2"/>
          <p:cNvSpPr>
            <a:spLocks noGrp="1"/>
          </p:cNvSpPr>
          <p:nvPr>
            <p:ph sz="half" idx="1"/>
          </p:nvPr>
        </p:nvSpPr>
        <p:spPr>
          <a:xfrm>
            <a:off x="457200" y="1600201"/>
            <a:ext cx="4471060" cy="4349338"/>
          </a:xfrm>
        </p:spPr>
        <p:txBody>
          <a:bodyPr/>
          <a:lstStyle/>
          <a:p>
            <a:pPr marL="514350" indent="-514350">
              <a:spcBef>
                <a:spcPts val="0"/>
              </a:spcBef>
              <a:spcAft>
                <a:spcPts val="600"/>
              </a:spcAft>
              <a:buFont typeface="+mj-lt"/>
              <a:buAutoNum type="arabicPeriod"/>
            </a:pPr>
            <a:r>
              <a:rPr lang="en-US" sz="2400" dirty="0" smtClean="0">
                <a:latin typeface="Calibri" pitchFamily="34" charset="0"/>
              </a:rPr>
              <a:t>Click the Edit The text button on the floating palette to access the Rich Text Editor</a:t>
            </a:r>
          </a:p>
          <a:p>
            <a:pPr marL="514350" indent="-514350">
              <a:spcBef>
                <a:spcPts val="0"/>
              </a:spcBef>
              <a:spcAft>
                <a:spcPts val="600"/>
              </a:spcAft>
              <a:buFont typeface="+mj-lt"/>
              <a:buAutoNum type="arabicPeriod"/>
            </a:pPr>
            <a:r>
              <a:rPr lang="en-US" sz="2400" dirty="0" smtClean="0">
                <a:latin typeface="Calibri" pitchFamily="34" charset="0"/>
              </a:rPr>
              <a:t>Select</a:t>
            </a:r>
            <a:r>
              <a:rPr lang="en-US" sz="2400" dirty="0" smtClean="0">
                <a:solidFill>
                  <a:srgbClr val="FF0080"/>
                </a:solidFill>
                <a:latin typeface="Calibri" pitchFamily="34" charset="0"/>
              </a:rPr>
              <a:t> </a:t>
            </a:r>
            <a:r>
              <a:rPr lang="en-US" sz="2400" dirty="0" smtClean="0">
                <a:latin typeface="Calibri" pitchFamily="34" charset="0"/>
              </a:rPr>
              <a:t>the text you want to make the clickable text</a:t>
            </a:r>
          </a:p>
          <a:p>
            <a:pPr marL="514350" indent="-514350">
              <a:spcBef>
                <a:spcPts val="0"/>
              </a:spcBef>
              <a:spcAft>
                <a:spcPts val="600"/>
              </a:spcAft>
              <a:buFont typeface="+mj-lt"/>
              <a:buAutoNum type="arabicPeriod"/>
            </a:pPr>
            <a:r>
              <a:rPr lang="en-US" sz="2400" dirty="0" smtClean="0">
                <a:latin typeface="Calibri" pitchFamily="34" charset="0"/>
              </a:rPr>
              <a:t>Click the Hyperlink Manager button</a:t>
            </a:r>
          </a:p>
          <a:p>
            <a:pPr marL="514350" indent="-514350">
              <a:spcBef>
                <a:spcPts val="0"/>
              </a:spcBef>
              <a:spcAft>
                <a:spcPts val="600"/>
              </a:spcAft>
              <a:buFont typeface="+mj-lt"/>
              <a:buAutoNum type="arabicPeriod"/>
            </a:pPr>
            <a:r>
              <a:rPr lang="en-US" sz="2400" dirty="0" smtClean="0">
                <a:latin typeface="Calibri" pitchFamily="34" charset="0"/>
              </a:rPr>
              <a:t>Select the E-mail tab and fill in the email address</a:t>
            </a:r>
            <a:endParaRPr lang="en-US" sz="2400" dirty="0">
              <a:latin typeface="Calibri" pitchFamily="34" charset="0"/>
            </a:endParaRPr>
          </a:p>
        </p:txBody>
      </p:sp>
      <p:pic>
        <p:nvPicPr>
          <p:cNvPr id="1024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18576" y="1530193"/>
            <a:ext cx="3701663" cy="361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415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library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892045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Media</a:t>
            </a:r>
            <a:endParaRPr lang="en-US" dirty="0"/>
          </a:p>
        </p:txBody>
      </p:sp>
      <p:sp>
        <p:nvSpPr>
          <p:cNvPr id="3" name="Content Placeholder 2"/>
          <p:cNvSpPr>
            <a:spLocks noGrp="1"/>
          </p:cNvSpPr>
          <p:nvPr>
            <p:ph idx="1"/>
          </p:nvPr>
        </p:nvSpPr>
        <p:spPr>
          <a:xfrm>
            <a:off x="457200" y="2420432"/>
            <a:ext cx="8229600" cy="3386602"/>
          </a:xfrm>
        </p:spPr>
        <p:txBody>
          <a:bodyPr/>
          <a:lstStyle/>
          <a:p>
            <a:pPr marL="514350" indent="-514350">
              <a:buFont typeface="+mj-lt"/>
              <a:buAutoNum type="arabicPeriod"/>
            </a:pPr>
            <a:endParaRPr lang="en-US" dirty="0"/>
          </a:p>
          <a:p>
            <a:pPr marL="0" indent="0">
              <a:spcAft>
                <a:spcPts val="600"/>
              </a:spcAft>
              <a:buNone/>
            </a:pPr>
            <a:r>
              <a:rPr lang="en-US" sz="3600" dirty="0" smtClean="0"/>
              <a:t>Files must be uploaded to the Media Library </a:t>
            </a:r>
            <a:r>
              <a:rPr lang="en-US" sz="3600" u="sng" dirty="0" smtClean="0"/>
              <a:t>BEFORE</a:t>
            </a:r>
            <a:r>
              <a:rPr lang="en-US" sz="3600" dirty="0" smtClean="0"/>
              <a:t> they can be inserted to a specific page</a:t>
            </a:r>
          </a:p>
        </p:txBody>
      </p:sp>
      <p:pic>
        <p:nvPicPr>
          <p:cNvPr id="12295"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46720"/>
          <a:stretch/>
        </p:blipFill>
        <p:spPr bwMode="auto">
          <a:xfrm>
            <a:off x="2926465" y="1417638"/>
            <a:ext cx="3189328"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2291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6645"/>
          </a:xfrm>
        </p:spPr>
        <p:txBody>
          <a:bodyPr/>
          <a:lstStyle/>
          <a:p>
            <a:r>
              <a:rPr lang="en-US" sz="4000" dirty="0" smtClean="0"/>
              <a:t>Adding Media from Page Editor</a:t>
            </a:r>
            <a:endParaRPr lang="en-US" sz="4000" dirty="0"/>
          </a:p>
        </p:txBody>
      </p:sp>
      <p:sp>
        <p:nvSpPr>
          <p:cNvPr id="3" name="TextBox 2"/>
          <p:cNvSpPr txBox="1"/>
          <p:nvPr/>
        </p:nvSpPr>
        <p:spPr>
          <a:xfrm>
            <a:off x="5237018" y="1430598"/>
            <a:ext cx="3449782" cy="2677656"/>
          </a:xfrm>
          <a:prstGeom prst="rect">
            <a:avLst/>
          </a:prstGeom>
          <a:noFill/>
        </p:spPr>
        <p:txBody>
          <a:bodyPr wrap="square" rtlCol="0">
            <a:spAutoFit/>
          </a:bodyPr>
          <a:lstStyle/>
          <a:p>
            <a:r>
              <a:rPr lang="en-US" sz="2800" dirty="0" smtClean="0"/>
              <a:t>From the Page Editor’s floating palette, media can be </a:t>
            </a:r>
            <a:r>
              <a:rPr lang="en-US" sz="2800" u="sng" dirty="0" smtClean="0"/>
              <a:t>uploaded</a:t>
            </a:r>
            <a:r>
              <a:rPr lang="en-US" sz="2800" dirty="0" smtClean="0"/>
              <a:t> </a:t>
            </a:r>
            <a:r>
              <a:rPr lang="en-US" sz="2800" dirty="0"/>
              <a:t>to the Media </a:t>
            </a:r>
            <a:r>
              <a:rPr lang="en-US" sz="2800" dirty="0" smtClean="0"/>
              <a:t>Library or</a:t>
            </a:r>
            <a:endParaRPr lang="en-US" sz="2800" dirty="0"/>
          </a:p>
          <a:p>
            <a:r>
              <a:rPr lang="en-US" sz="2800" u="sng" dirty="0" smtClean="0"/>
              <a:t>inserted</a:t>
            </a:r>
            <a:r>
              <a:rPr lang="en-US" sz="2800" dirty="0" smtClean="0"/>
              <a:t> (</a:t>
            </a:r>
            <a:r>
              <a:rPr lang="en-US" sz="2800" b="1" dirty="0" smtClean="0"/>
              <a:t>after</a:t>
            </a:r>
            <a:r>
              <a:rPr lang="en-US" sz="2800" dirty="0" smtClean="0"/>
              <a:t> it has been uploaded)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23" y="1211283"/>
            <a:ext cx="4520581" cy="466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1674422" y="5415148"/>
            <a:ext cx="625413" cy="442187"/>
          </a:xfrm>
          <a:prstGeom prst="ellipse">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86436" y="5434361"/>
            <a:ext cx="625413" cy="442187"/>
          </a:xfrm>
          <a:prstGeom prst="ellipse">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1045025" y="1615041"/>
            <a:ext cx="0" cy="511724"/>
          </a:xfrm>
          <a:prstGeom prst="straightConnector1">
            <a:avLst/>
          </a:prstGeom>
          <a:ln w="38100">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876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Properties</a:t>
            </a:r>
            <a:endParaRPr lang="en-US" dirty="0"/>
          </a:p>
        </p:txBody>
      </p:sp>
      <p:sp>
        <p:nvSpPr>
          <p:cNvPr id="5" name="Content Placeholder 4"/>
          <p:cNvSpPr>
            <a:spLocks noGrp="1"/>
          </p:cNvSpPr>
          <p:nvPr>
            <p:ph idx="1"/>
          </p:nvPr>
        </p:nvSpPr>
        <p:spPr/>
        <p:txBody>
          <a:bodyPr/>
          <a:lstStyle/>
          <a:p>
            <a:pPr>
              <a:spcAft>
                <a:spcPts val="1200"/>
              </a:spcAft>
            </a:pPr>
            <a:r>
              <a:rPr lang="en-US" dirty="0" smtClean="0"/>
              <a:t>Once an image has been uploaded to the media library it can then be inserted</a:t>
            </a:r>
          </a:p>
          <a:p>
            <a:pPr>
              <a:spcAft>
                <a:spcPts val="1200"/>
              </a:spcAft>
            </a:pPr>
            <a:r>
              <a:rPr lang="en-US" dirty="0" smtClean="0"/>
              <a:t>Once inserted you can change the image properties (e.g. Alt text, width/height)</a:t>
            </a:r>
          </a:p>
          <a:p>
            <a:pPr>
              <a:spcAft>
                <a:spcPts val="1200"/>
              </a:spcAft>
            </a:pPr>
            <a:r>
              <a:rPr lang="en-US" dirty="0" smtClean="0"/>
              <a:t>Remember to Accept or Reject your changes</a:t>
            </a:r>
          </a:p>
          <a:p>
            <a:endParaRPr lang="en-US" dirty="0"/>
          </a:p>
        </p:txBody>
      </p:sp>
    </p:spTree>
    <p:extLst>
      <p:ext uri="{BB962C8B-B14F-4D97-AF65-F5344CB8AC3E}">
        <p14:creationId xmlns:p14="http://schemas.microsoft.com/office/powerpoint/2010/main" val="1935351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1801"/>
          </a:xfrm>
        </p:spPr>
        <p:txBody>
          <a:bodyPr/>
          <a:lstStyle/>
          <a:p>
            <a:r>
              <a:rPr lang="en-US" dirty="0" smtClean="0"/>
              <a:t>Modifying Image Properties</a:t>
            </a:r>
            <a:endParaRPr lang="en-US" dirty="0"/>
          </a:p>
        </p:txBody>
      </p:sp>
      <p:pic>
        <p:nvPicPr>
          <p:cNvPr id="4100"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199" y="1306286"/>
            <a:ext cx="5207331" cy="458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2"/>
          </p:nvPr>
        </p:nvSpPr>
        <p:spPr>
          <a:xfrm>
            <a:off x="5854535" y="1301854"/>
            <a:ext cx="3022270" cy="4113296"/>
          </a:xfrm>
        </p:spPr>
        <p:txBody>
          <a:bodyPr/>
          <a:lstStyle/>
          <a:p>
            <a:pPr>
              <a:spcAft>
                <a:spcPts val="1200"/>
              </a:spcAft>
              <a:buFont typeface="Webdings" pitchFamily="18" charset="2"/>
              <a:buChar char="ë"/>
            </a:pPr>
            <a:r>
              <a:rPr lang="en-US" sz="2400" dirty="0"/>
              <a:t>Once inserted click on the Edit the text </a:t>
            </a:r>
            <a:r>
              <a:rPr lang="en-US" sz="2400" dirty="0" smtClean="0"/>
              <a:t>button in the floating palette</a:t>
            </a:r>
            <a:endParaRPr lang="en-US" sz="2400" dirty="0"/>
          </a:p>
          <a:p>
            <a:pPr>
              <a:spcAft>
                <a:spcPts val="1200"/>
              </a:spcAft>
              <a:buFont typeface="Webdings" pitchFamily="18" charset="2"/>
              <a:buChar char="ë"/>
            </a:pPr>
            <a:r>
              <a:rPr lang="en-US" sz="2400" dirty="0"/>
              <a:t>Right click the image </a:t>
            </a:r>
            <a:endParaRPr lang="en-US" sz="2400" dirty="0" smtClean="0"/>
          </a:p>
          <a:p>
            <a:pPr>
              <a:spcAft>
                <a:spcPts val="1200"/>
              </a:spcAft>
              <a:buFont typeface="Webdings" pitchFamily="18" charset="2"/>
              <a:buChar char="ë"/>
            </a:pPr>
            <a:r>
              <a:rPr lang="en-US" sz="2400" dirty="0" smtClean="0"/>
              <a:t>Click Image </a:t>
            </a:r>
            <a:r>
              <a:rPr lang="en-US" sz="2400" dirty="0"/>
              <a:t>Properties and fill out the fields</a:t>
            </a:r>
          </a:p>
          <a:p>
            <a:endParaRPr lang="en-US" dirty="0"/>
          </a:p>
        </p:txBody>
      </p:sp>
      <p:cxnSp>
        <p:nvCxnSpPr>
          <p:cNvPr id="7" name="Straight Arrow Connector 6"/>
          <p:cNvCxnSpPr/>
          <p:nvPr/>
        </p:nvCxnSpPr>
        <p:spPr>
          <a:xfrm>
            <a:off x="552200" y="973039"/>
            <a:ext cx="0" cy="460900"/>
          </a:xfrm>
          <a:prstGeom prst="straightConnector1">
            <a:avLst/>
          </a:prstGeom>
          <a:ln>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339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Modifying Image Properties</a:t>
            </a:r>
            <a:endParaRPr lang="en-US"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30342" y="1417639"/>
            <a:ext cx="3754308" cy="4487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4476997" y="1235035"/>
            <a:ext cx="4381995" cy="4717474"/>
          </a:xfrm>
        </p:spPr>
        <p:txBody>
          <a:bodyPr/>
          <a:lstStyle/>
          <a:p>
            <a:pPr>
              <a:spcAft>
                <a:spcPts val="1200"/>
              </a:spcAft>
              <a:buFont typeface="Webdings" pitchFamily="18" charset="2"/>
              <a:buChar char="ë"/>
            </a:pPr>
            <a:r>
              <a:rPr lang="en-US" sz="2900" dirty="0" smtClean="0"/>
              <a:t>Remember to click the </a:t>
            </a:r>
            <a:r>
              <a:rPr lang="en-US" sz="2900" u="sng" dirty="0" smtClean="0"/>
              <a:t>link image</a:t>
            </a:r>
            <a:r>
              <a:rPr lang="en-US" sz="2900" dirty="0" smtClean="0"/>
              <a:t> to close it if you are changing width and height</a:t>
            </a:r>
          </a:p>
          <a:p>
            <a:pPr>
              <a:spcAft>
                <a:spcPts val="1200"/>
              </a:spcAft>
              <a:buFont typeface="Webdings" pitchFamily="18" charset="2"/>
              <a:buChar char="ë"/>
            </a:pPr>
            <a:r>
              <a:rPr lang="en-US" sz="2900" dirty="0" smtClean="0"/>
              <a:t>Make your changes</a:t>
            </a:r>
            <a:br>
              <a:rPr lang="en-US" sz="2900" dirty="0" smtClean="0"/>
            </a:br>
            <a:r>
              <a:rPr lang="en-US" sz="1600" dirty="0" smtClean="0"/>
              <a:t>* </a:t>
            </a:r>
            <a:r>
              <a:rPr lang="en-US" sz="1600" dirty="0"/>
              <a:t>Max scale width of 600px and height of 500px is recommended</a:t>
            </a:r>
          </a:p>
          <a:p>
            <a:pPr>
              <a:spcBef>
                <a:spcPts val="0"/>
              </a:spcBef>
              <a:spcAft>
                <a:spcPts val="0"/>
              </a:spcAft>
              <a:buFont typeface="Webdings" pitchFamily="18" charset="2"/>
              <a:buChar char="ë"/>
            </a:pPr>
            <a:r>
              <a:rPr lang="en-US" sz="2900" dirty="0" smtClean="0"/>
              <a:t>Type your Alt Text </a:t>
            </a:r>
          </a:p>
          <a:p>
            <a:pPr marL="344488" indent="0">
              <a:spcBef>
                <a:spcPts val="0"/>
              </a:spcBef>
              <a:spcAft>
                <a:spcPts val="0"/>
              </a:spcAft>
              <a:buNone/>
            </a:pPr>
            <a:r>
              <a:rPr lang="en-CA" sz="1600" dirty="0" smtClean="0"/>
              <a:t>* </a:t>
            </a:r>
            <a:r>
              <a:rPr lang="en-US" sz="1600" dirty="0" smtClean="0"/>
              <a:t>U</a:t>
            </a:r>
            <a:r>
              <a:rPr lang="en-CA" sz="1600" dirty="0" smtClean="0"/>
              <a:t>se a description of the image here</a:t>
            </a:r>
            <a:endParaRPr lang="en-US" sz="1600" dirty="0"/>
          </a:p>
          <a:p>
            <a:pPr>
              <a:spcAft>
                <a:spcPts val="1200"/>
              </a:spcAft>
              <a:buFont typeface="Webdings" pitchFamily="18" charset="2"/>
              <a:buChar char="ë"/>
            </a:pPr>
            <a:r>
              <a:rPr lang="en-US" sz="2900" dirty="0" smtClean="0"/>
              <a:t>Press Ok</a:t>
            </a:r>
            <a:endParaRPr lang="en-US" sz="2900" dirty="0"/>
          </a:p>
        </p:txBody>
      </p:sp>
      <p:cxnSp>
        <p:nvCxnSpPr>
          <p:cNvPr id="6" name="Straight Arrow Connector 5"/>
          <p:cNvCxnSpPr/>
          <p:nvPr/>
        </p:nvCxnSpPr>
        <p:spPr>
          <a:xfrm flipH="1">
            <a:off x="2624449" y="2030681"/>
            <a:ext cx="2125681" cy="106877"/>
          </a:xfrm>
          <a:prstGeom prst="straightConnector1">
            <a:avLst/>
          </a:prstGeom>
          <a:ln w="38100">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494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Content Editor</a:t>
            </a:r>
            <a:endParaRPr lang="en-US" sz="4000" dirty="0"/>
          </a:p>
        </p:txBody>
      </p:sp>
      <p:sp>
        <p:nvSpPr>
          <p:cNvPr id="3" name="Content Placeholder 2"/>
          <p:cNvSpPr>
            <a:spLocks noGrp="1"/>
          </p:cNvSpPr>
          <p:nvPr>
            <p:ph idx="1"/>
          </p:nvPr>
        </p:nvSpPr>
        <p:spPr>
          <a:xfrm>
            <a:off x="457200" y="1600201"/>
            <a:ext cx="8229600" cy="1114399"/>
          </a:xfrm>
        </p:spPr>
        <p:txBody>
          <a:bodyPr/>
          <a:lstStyle/>
          <a:p>
            <a:pPr marL="0" indent="0">
              <a:buNone/>
            </a:pPr>
            <a:r>
              <a:rPr lang="en-US" sz="2400" dirty="0" smtClean="0"/>
              <a:t>To access the Media Library in Content Editor, click on the blue arrow at the top right or Media Library link in the bottom toolbar</a:t>
            </a:r>
            <a:endParaRPr lang="en-US" sz="2400" dirty="0"/>
          </a:p>
        </p:txBody>
      </p:sp>
      <p:pic>
        <p:nvPicPr>
          <p:cNvPr id="4" name="Picture 3"/>
          <p:cNvPicPr>
            <a:picLocks noChangeAspect="1"/>
          </p:cNvPicPr>
          <p:nvPr/>
        </p:nvPicPr>
        <p:blipFill>
          <a:blip r:embed="rId2"/>
          <a:stretch>
            <a:fillRect/>
          </a:stretch>
        </p:blipFill>
        <p:spPr>
          <a:xfrm>
            <a:off x="1037274" y="2723939"/>
            <a:ext cx="7067030" cy="2645126"/>
          </a:xfrm>
          <a:prstGeom prst="rect">
            <a:avLst/>
          </a:prstGeom>
        </p:spPr>
      </p:pic>
    </p:spTree>
    <p:extLst>
      <p:ext uri="{BB962C8B-B14F-4D97-AF65-F5344CB8AC3E}">
        <p14:creationId xmlns:p14="http://schemas.microsoft.com/office/powerpoint/2010/main" val="245299274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5652" y="1417638"/>
            <a:ext cx="5373810" cy="3187977"/>
          </a:xfrm>
          <a:prstGeom prst="rect">
            <a:avLst/>
          </a:prstGeom>
        </p:spPr>
      </p:pic>
      <p:sp>
        <p:nvSpPr>
          <p:cNvPr id="2" name="Title 1"/>
          <p:cNvSpPr>
            <a:spLocks noGrp="1"/>
          </p:cNvSpPr>
          <p:nvPr>
            <p:ph type="title"/>
          </p:nvPr>
        </p:nvSpPr>
        <p:spPr/>
        <p:txBody>
          <a:bodyPr/>
          <a:lstStyle/>
          <a:p>
            <a:r>
              <a:rPr lang="en-US" sz="4000" dirty="0" smtClean="0"/>
              <a:t>Uploading Media from Content Editor </a:t>
            </a:r>
            <a:r>
              <a:rPr lang="en-US" sz="3200" dirty="0" smtClean="0"/>
              <a:t>Continued</a:t>
            </a:r>
            <a:endParaRPr lang="en-US" sz="3200" dirty="0"/>
          </a:p>
        </p:txBody>
      </p:sp>
      <p:sp>
        <p:nvSpPr>
          <p:cNvPr id="3" name="Content Placeholder 2"/>
          <p:cNvSpPr>
            <a:spLocks noGrp="1"/>
          </p:cNvSpPr>
          <p:nvPr>
            <p:ph idx="1"/>
          </p:nvPr>
        </p:nvSpPr>
        <p:spPr>
          <a:xfrm>
            <a:off x="697978" y="4893101"/>
            <a:ext cx="7746468" cy="902684"/>
          </a:xfrm>
        </p:spPr>
        <p:txBody>
          <a:bodyPr/>
          <a:lstStyle/>
          <a:p>
            <a:pPr marL="0" indent="0">
              <a:buNone/>
            </a:pPr>
            <a:r>
              <a:rPr lang="en-US" sz="2400" dirty="0" smtClean="0"/>
              <a:t>From </a:t>
            </a:r>
            <a:r>
              <a:rPr lang="en-US" sz="2400" dirty="0"/>
              <a:t>the content tree listings </a:t>
            </a:r>
            <a:r>
              <a:rPr lang="en-US" sz="2400" dirty="0" smtClean="0"/>
              <a:t>navigate to the folder you wish to put the media into and click Upload Files</a:t>
            </a:r>
            <a:endParaRPr lang="en-US" sz="2400" dirty="0"/>
          </a:p>
        </p:txBody>
      </p:sp>
    </p:spTree>
    <p:extLst>
      <p:ext uri="{BB962C8B-B14F-4D97-AF65-F5344CB8AC3E}">
        <p14:creationId xmlns:p14="http://schemas.microsoft.com/office/powerpoint/2010/main" val="4158495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the Content Tree</a:t>
            </a:r>
            <a:endParaRPr lang="en-US" dirty="0"/>
          </a:p>
        </p:txBody>
      </p:sp>
      <p:sp>
        <p:nvSpPr>
          <p:cNvPr id="3" name="Content Placeholder 2"/>
          <p:cNvSpPr>
            <a:spLocks noGrp="1"/>
          </p:cNvSpPr>
          <p:nvPr>
            <p:ph idx="1"/>
          </p:nvPr>
        </p:nvSpPr>
        <p:spPr>
          <a:xfrm>
            <a:off x="457200" y="1600200"/>
            <a:ext cx="8229600" cy="1317995"/>
          </a:xfrm>
        </p:spPr>
        <p:txBody>
          <a:bodyPr/>
          <a:lstStyle/>
          <a:p>
            <a:pPr marL="0" indent="0">
              <a:buNone/>
            </a:pPr>
            <a:r>
              <a:rPr lang="en-US" dirty="0" smtClean="0"/>
              <a:t>If you do not see the Content Tree panel, click View and then Content Tree to enable it</a:t>
            </a:r>
            <a:endParaRPr lang="en-US" dirty="0"/>
          </a:p>
        </p:txBody>
      </p:sp>
      <p:pic>
        <p:nvPicPr>
          <p:cNvPr id="5" name="Picture 4" descr="view-t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08" y="3063860"/>
            <a:ext cx="8600235" cy="1291188"/>
          </a:xfrm>
          <a:prstGeom prst="rect">
            <a:avLst/>
          </a:prstGeom>
        </p:spPr>
      </p:pic>
    </p:spTree>
    <p:extLst>
      <p:ext uri="{BB962C8B-B14F-4D97-AF65-F5344CB8AC3E}">
        <p14:creationId xmlns:p14="http://schemas.microsoft.com/office/powerpoint/2010/main" val="28660282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a:t>
            </a:r>
            <a:endParaRPr lang="en-US" dirty="0"/>
          </a:p>
        </p:txBody>
      </p:sp>
      <p:sp>
        <p:nvSpPr>
          <p:cNvPr id="3" name="Content Placeholder 2"/>
          <p:cNvSpPr>
            <a:spLocks noGrp="1"/>
          </p:cNvSpPr>
          <p:nvPr>
            <p:ph idx="1"/>
          </p:nvPr>
        </p:nvSpPr>
        <p:spPr>
          <a:xfrm>
            <a:off x="457200" y="1417638"/>
            <a:ext cx="8229600" cy="4282640"/>
          </a:xfrm>
        </p:spPr>
        <p:txBody>
          <a:bodyPr/>
          <a:lstStyle/>
          <a:p>
            <a:pPr marL="0" indent="0">
              <a:buNone/>
            </a:pPr>
            <a:endParaRPr lang="en-US" sz="4000" dirty="0" smtClean="0"/>
          </a:p>
          <a:p>
            <a:pPr marL="0" indent="0" algn="ctr">
              <a:buNone/>
            </a:pPr>
            <a:r>
              <a:rPr lang="en-US" sz="4800" dirty="0" smtClean="0"/>
              <a:t>sc6train.sheridancollege.ca</a:t>
            </a:r>
            <a:endParaRPr lang="en-US" sz="4800" b="1" dirty="0"/>
          </a:p>
        </p:txBody>
      </p:sp>
    </p:spTree>
    <p:extLst>
      <p:ext uri="{BB962C8B-B14F-4D97-AF65-F5344CB8AC3E}">
        <p14:creationId xmlns:p14="http://schemas.microsoft.com/office/powerpoint/2010/main" val="34295156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 Image Properties</a:t>
            </a:r>
            <a:endParaRPr lang="en-US" dirty="0"/>
          </a:p>
        </p:txBody>
      </p:sp>
      <p:sp>
        <p:nvSpPr>
          <p:cNvPr id="5" name="Content Placeholder 4"/>
          <p:cNvSpPr>
            <a:spLocks noGrp="1"/>
          </p:cNvSpPr>
          <p:nvPr>
            <p:ph sz="half" idx="1"/>
          </p:nvPr>
        </p:nvSpPr>
        <p:spPr>
          <a:xfrm>
            <a:off x="5516089" y="1879271"/>
            <a:ext cx="3170711" cy="2787733"/>
          </a:xfrm>
        </p:spPr>
        <p:txBody>
          <a:bodyPr/>
          <a:lstStyle/>
          <a:p>
            <a:pPr marL="0" indent="0">
              <a:spcAft>
                <a:spcPts val="600"/>
              </a:spcAft>
              <a:buNone/>
            </a:pPr>
            <a:r>
              <a:rPr lang="en-CA" sz="3200" dirty="0" smtClean="0"/>
              <a:t>Include </a:t>
            </a:r>
            <a:r>
              <a:rPr lang="en-CA" sz="3200" dirty="0"/>
              <a:t>the image alt tag </a:t>
            </a:r>
            <a:r>
              <a:rPr lang="en-CA" sz="3200" dirty="0" smtClean="0"/>
              <a:t>and/or </a:t>
            </a:r>
            <a:r>
              <a:rPr lang="en-CA" sz="3200" dirty="0"/>
              <a:t>width and </a:t>
            </a:r>
            <a:r>
              <a:rPr lang="en-CA" sz="3200" dirty="0" smtClean="0"/>
              <a:t>height</a:t>
            </a:r>
          </a:p>
          <a:p>
            <a:pPr marL="0" indent="0">
              <a:spcAft>
                <a:spcPts val="600"/>
              </a:spcAft>
              <a:buNone/>
            </a:pPr>
            <a:r>
              <a:rPr lang="en-CA" sz="1800" dirty="0" smtClean="0"/>
              <a:t>* </a:t>
            </a:r>
            <a:r>
              <a:rPr lang="en-US" sz="1800" dirty="0"/>
              <a:t>Max scale width of 600px and height of 500px is recommended</a:t>
            </a:r>
          </a:p>
          <a:p>
            <a:pPr marL="0" indent="0">
              <a:spcAft>
                <a:spcPts val="600"/>
              </a:spcAft>
              <a:buNone/>
            </a:pPr>
            <a:endParaRPr lang="en-US" dirty="0"/>
          </a:p>
        </p:txBody>
      </p:sp>
      <p:pic>
        <p:nvPicPr>
          <p:cNvPr id="4" name="Picture 3"/>
          <p:cNvPicPr>
            <a:picLocks noChangeAspect="1"/>
          </p:cNvPicPr>
          <p:nvPr/>
        </p:nvPicPr>
        <p:blipFill>
          <a:blip r:embed="rId3"/>
          <a:stretch>
            <a:fillRect/>
          </a:stretch>
        </p:blipFill>
        <p:spPr>
          <a:xfrm>
            <a:off x="352625" y="1335974"/>
            <a:ext cx="4491186" cy="4242460"/>
          </a:xfrm>
          <a:prstGeom prst="rect">
            <a:avLst/>
          </a:prstGeom>
        </p:spPr>
      </p:pic>
      <p:sp>
        <p:nvSpPr>
          <p:cNvPr id="6" name="Rectangle 5"/>
          <p:cNvSpPr/>
          <p:nvPr/>
        </p:nvSpPr>
        <p:spPr>
          <a:xfrm>
            <a:off x="1793175" y="4061361"/>
            <a:ext cx="3050636" cy="605643"/>
          </a:xfrm>
          <a:prstGeom prst="rect">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35408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EDITING…now what?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2799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Workbox and Workflow</a:t>
            </a:r>
            <a:endParaRPr lang="en-US" dirty="0"/>
          </a:p>
        </p:txBody>
      </p:sp>
      <p:sp>
        <p:nvSpPr>
          <p:cNvPr id="3" name="Content Placeholder 2"/>
          <p:cNvSpPr>
            <a:spLocks noGrp="1"/>
          </p:cNvSpPr>
          <p:nvPr>
            <p:ph idx="1"/>
          </p:nvPr>
        </p:nvSpPr>
        <p:spPr>
          <a:xfrm>
            <a:off x="457200" y="1291441"/>
            <a:ext cx="8229600" cy="4669972"/>
          </a:xfrm>
        </p:spPr>
        <p:txBody>
          <a:bodyPr/>
          <a:lstStyle/>
          <a:p>
            <a:pPr>
              <a:spcAft>
                <a:spcPts val="1200"/>
              </a:spcAft>
            </a:pPr>
            <a:r>
              <a:rPr lang="en-US" sz="2800" dirty="0" smtClean="0"/>
              <a:t>Before any updates/edits appear live you have to submit them through the Workflow to an approver</a:t>
            </a:r>
          </a:p>
          <a:p>
            <a:pPr>
              <a:spcAft>
                <a:spcPts val="1200"/>
              </a:spcAft>
            </a:pPr>
            <a:r>
              <a:rPr lang="en-US" sz="2800" dirty="0" smtClean="0"/>
              <a:t>Everyone has a Workbox and within it you will see your Workflows</a:t>
            </a:r>
          </a:p>
          <a:p>
            <a:pPr>
              <a:spcAft>
                <a:spcPts val="1200"/>
              </a:spcAft>
            </a:pPr>
            <a:r>
              <a:rPr lang="en-US" sz="2800" dirty="0" smtClean="0"/>
              <a:t>You must go to your Workflow, find your edits, and then </a:t>
            </a:r>
            <a:r>
              <a:rPr lang="en-US" sz="2800" u="sng" dirty="0"/>
              <a:t>S</a:t>
            </a:r>
            <a:r>
              <a:rPr lang="en-US" sz="2800" u="sng" dirty="0" smtClean="0"/>
              <a:t>ubmit</a:t>
            </a:r>
            <a:r>
              <a:rPr lang="en-US" sz="2800" dirty="0" smtClean="0"/>
              <a:t> them up in the Workflow process</a:t>
            </a:r>
          </a:p>
          <a:p>
            <a:pPr>
              <a:spcAft>
                <a:spcPts val="1200"/>
              </a:spcAft>
            </a:pPr>
            <a:r>
              <a:rPr lang="en-US" sz="2800" dirty="0" smtClean="0"/>
              <a:t>Approvers will approve them until eventually your edits will appear live</a:t>
            </a:r>
            <a:endParaRPr lang="en-US" sz="2800" dirty="0"/>
          </a:p>
        </p:txBody>
      </p:sp>
    </p:spTree>
    <p:extLst>
      <p:ext uri="{BB962C8B-B14F-4D97-AF65-F5344CB8AC3E}">
        <p14:creationId xmlns:p14="http://schemas.microsoft.com/office/powerpoint/2010/main" val="2563995526"/>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Accessing the Workbox</a:t>
            </a:r>
            <a:endParaRPr lang="en-US" dirty="0"/>
          </a:p>
        </p:txBody>
      </p:sp>
      <p:pic>
        <p:nvPicPr>
          <p:cNvPr id="61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183245" y="1610117"/>
            <a:ext cx="4668817" cy="151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half" idx="2"/>
          </p:nvPr>
        </p:nvSpPr>
        <p:spPr>
          <a:xfrm>
            <a:off x="651329" y="3515096"/>
            <a:ext cx="7774214" cy="2268187"/>
          </a:xfrm>
        </p:spPr>
        <p:txBody>
          <a:bodyPr/>
          <a:lstStyle/>
          <a:p>
            <a:pPr>
              <a:spcAft>
                <a:spcPts val="1200"/>
              </a:spcAft>
              <a:buFont typeface="Webdings" pitchFamily="18" charset="2"/>
              <a:buChar char="ë"/>
            </a:pPr>
            <a:r>
              <a:rPr lang="en-US" sz="2400" dirty="0" smtClean="0"/>
              <a:t>After you make edits to pages you need to go to the workbox</a:t>
            </a:r>
          </a:p>
          <a:p>
            <a:pPr>
              <a:spcAft>
                <a:spcPts val="1200"/>
              </a:spcAft>
              <a:buFont typeface="Webdings" pitchFamily="18" charset="2"/>
              <a:buChar char="ë"/>
            </a:pPr>
            <a:r>
              <a:rPr lang="en-US" sz="2400" dirty="0" smtClean="0"/>
              <a:t>In Page Editor click on the Workbox button in the ribbon</a:t>
            </a:r>
          </a:p>
          <a:p>
            <a:pPr>
              <a:spcAft>
                <a:spcPts val="1200"/>
              </a:spcAft>
              <a:buFont typeface="Webdings" pitchFamily="18" charset="2"/>
              <a:buChar char="ë"/>
            </a:pPr>
            <a:r>
              <a:rPr lang="en-US" sz="2400" dirty="0" smtClean="0"/>
              <a:t>It will open in a separate window</a:t>
            </a:r>
            <a:endParaRPr lang="en-US" sz="2400" dirty="0"/>
          </a:p>
        </p:txBody>
      </p:sp>
    </p:spTree>
    <p:extLst>
      <p:ext uri="{BB962C8B-B14F-4D97-AF65-F5344CB8AC3E}">
        <p14:creationId xmlns:p14="http://schemas.microsoft.com/office/powerpoint/2010/main" val="3492384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Submitting your Changes</a:t>
            </a:r>
            <a:endParaRPr lang="en-US" dirty="0"/>
          </a:p>
        </p:txBody>
      </p:sp>
      <p:sp>
        <p:nvSpPr>
          <p:cNvPr id="3" name="Content Placeholder 2"/>
          <p:cNvSpPr>
            <a:spLocks noGrp="1"/>
          </p:cNvSpPr>
          <p:nvPr>
            <p:ph idx="1"/>
          </p:nvPr>
        </p:nvSpPr>
        <p:spPr>
          <a:xfrm>
            <a:off x="457200" y="1327067"/>
            <a:ext cx="8229600" cy="833245"/>
          </a:xfrm>
        </p:spPr>
        <p:txBody>
          <a:bodyPr/>
          <a:lstStyle/>
          <a:p>
            <a:pPr marL="0" indent="0">
              <a:buNone/>
            </a:pPr>
            <a:r>
              <a:rPr lang="en-US" sz="2400" dirty="0" smtClean="0"/>
              <a:t>Check off the correct workflow(s), view the edits you have made and click the submit button to move them up in the workflow</a:t>
            </a:r>
          </a:p>
        </p:txBody>
      </p:sp>
      <p:pic>
        <p:nvPicPr>
          <p:cNvPr id="4" name="Picture 3"/>
          <p:cNvPicPr>
            <a:picLocks noChangeAspect="1"/>
          </p:cNvPicPr>
          <p:nvPr/>
        </p:nvPicPr>
        <p:blipFill>
          <a:blip r:embed="rId3"/>
          <a:stretch>
            <a:fillRect/>
          </a:stretch>
        </p:blipFill>
        <p:spPr>
          <a:xfrm>
            <a:off x="1269931" y="2469398"/>
            <a:ext cx="5971592" cy="3108290"/>
          </a:xfrm>
          <a:prstGeom prst="rect">
            <a:avLst/>
          </a:prstGeom>
        </p:spPr>
      </p:pic>
    </p:spTree>
    <p:extLst>
      <p:ext uri="{BB962C8B-B14F-4D97-AF65-F5344CB8AC3E}">
        <p14:creationId xmlns:p14="http://schemas.microsoft.com/office/powerpoint/2010/main" val="213172790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Approver</a:t>
            </a:r>
            <a:endParaRPr lang="en-US" sz="2800" dirty="0"/>
          </a:p>
        </p:txBody>
      </p:sp>
      <p:sp>
        <p:nvSpPr>
          <p:cNvPr id="3" name="Content Placeholder 2"/>
          <p:cNvSpPr>
            <a:spLocks noGrp="1"/>
          </p:cNvSpPr>
          <p:nvPr>
            <p:ph idx="1"/>
          </p:nvPr>
        </p:nvSpPr>
        <p:spPr>
          <a:xfrm>
            <a:off x="457200" y="1315192"/>
            <a:ext cx="8229600" cy="4525963"/>
          </a:xfrm>
        </p:spPr>
        <p:txBody>
          <a:bodyPr/>
          <a:lstStyle/>
          <a:p>
            <a:pPr marL="0" indent="0">
              <a:spcAft>
                <a:spcPts val="1200"/>
              </a:spcAft>
              <a:buNone/>
            </a:pPr>
            <a:r>
              <a:rPr lang="en-US" dirty="0" smtClean="0"/>
              <a:t>If you are also an approver you will have two responsibilities:</a:t>
            </a:r>
          </a:p>
          <a:p>
            <a:pPr marL="514350" indent="-514350">
              <a:spcAft>
                <a:spcPts val="1200"/>
              </a:spcAft>
              <a:buFont typeface="+mj-lt"/>
              <a:buAutoNum type="arabicPeriod"/>
            </a:pPr>
            <a:r>
              <a:rPr lang="en-US" dirty="0" smtClean="0"/>
              <a:t>Submit your own edits </a:t>
            </a:r>
          </a:p>
          <a:p>
            <a:pPr marL="514350" indent="-514350">
              <a:buFont typeface="+mj-lt"/>
              <a:buAutoNum type="arabicPeriod"/>
            </a:pPr>
            <a:r>
              <a:rPr lang="en-US" dirty="0" smtClean="0"/>
              <a:t>Submit edits that have been submitted for your approval</a:t>
            </a:r>
          </a:p>
          <a:p>
            <a:pPr lvl="1">
              <a:buFont typeface="Wingdings" pitchFamily="2" charset="2"/>
              <a:buChar char="§"/>
            </a:pPr>
            <a:r>
              <a:rPr lang="en-US" dirty="0" smtClean="0"/>
              <a:t>If you are not the final approver, your edits and approvals will be submitted up the workflow for final approval</a:t>
            </a:r>
          </a:p>
        </p:txBody>
      </p:sp>
    </p:spTree>
    <p:extLst>
      <p:ext uri="{BB962C8B-B14F-4D97-AF65-F5344CB8AC3E}">
        <p14:creationId xmlns:p14="http://schemas.microsoft.com/office/powerpoint/2010/main" val="2336789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Password settings</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Forgot Password. Change your Password.</a:t>
            </a:r>
            <a:endParaRPr lang="en-US" dirty="0"/>
          </a:p>
        </p:txBody>
      </p:sp>
    </p:spTree>
    <p:extLst>
      <p:ext uri="{BB962C8B-B14F-4D97-AF65-F5344CB8AC3E}">
        <p14:creationId xmlns:p14="http://schemas.microsoft.com/office/powerpoint/2010/main" val="2393284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your Password</a:t>
            </a:r>
            <a:endParaRPr lang="en-US" dirty="0"/>
          </a:p>
        </p:txBody>
      </p:sp>
      <p:pic>
        <p:nvPicPr>
          <p:cNvPr id="4" name="Picture 3"/>
          <p:cNvPicPr>
            <a:picLocks noChangeAspect="1"/>
          </p:cNvPicPr>
          <p:nvPr/>
        </p:nvPicPr>
        <p:blipFill>
          <a:blip r:embed="rId2"/>
          <a:stretch>
            <a:fillRect/>
          </a:stretch>
        </p:blipFill>
        <p:spPr>
          <a:xfrm>
            <a:off x="641389" y="1934701"/>
            <a:ext cx="3404789" cy="2369880"/>
          </a:xfrm>
          <a:prstGeom prst="rect">
            <a:avLst/>
          </a:prstGeom>
        </p:spPr>
      </p:pic>
      <p:pic>
        <p:nvPicPr>
          <p:cNvPr id="5" name="Picture 4"/>
          <p:cNvPicPr>
            <a:picLocks noChangeAspect="1"/>
          </p:cNvPicPr>
          <p:nvPr/>
        </p:nvPicPr>
        <p:blipFill>
          <a:blip r:embed="rId3"/>
          <a:stretch>
            <a:fillRect/>
          </a:stretch>
        </p:blipFill>
        <p:spPr>
          <a:xfrm>
            <a:off x="4969120" y="1934701"/>
            <a:ext cx="2828571" cy="2156590"/>
          </a:xfrm>
          <a:prstGeom prst="rect">
            <a:avLst/>
          </a:prstGeom>
        </p:spPr>
      </p:pic>
      <p:pic>
        <p:nvPicPr>
          <p:cNvPr id="6" name="Picture 5"/>
          <p:cNvPicPr>
            <a:picLocks noChangeAspect="1"/>
          </p:cNvPicPr>
          <p:nvPr/>
        </p:nvPicPr>
        <p:blipFill>
          <a:blip r:embed="rId4"/>
          <a:stretch>
            <a:fillRect/>
          </a:stretch>
        </p:blipFill>
        <p:spPr>
          <a:xfrm>
            <a:off x="3307236" y="4486369"/>
            <a:ext cx="2518943" cy="1198726"/>
          </a:xfrm>
          <a:prstGeom prst="rect">
            <a:avLst/>
          </a:prstGeom>
        </p:spPr>
      </p:pic>
    </p:spTree>
    <p:extLst>
      <p:ext uri="{BB962C8B-B14F-4D97-AF65-F5344CB8AC3E}">
        <p14:creationId xmlns:p14="http://schemas.microsoft.com/office/powerpoint/2010/main" val="310912916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page</a:t>
            </a:r>
            <a:endParaRPr lang="en-US" dirty="0"/>
          </a:p>
        </p:txBody>
      </p:sp>
      <p:sp>
        <p:nvSpPr>
          <p:cNvPr id="3" name="Text Placeholder 2"/>
          <p:cNvSpPr>
            <a:spLocks noGrp="1"/>
          </p:cNvSpPr>
          <p:nvPr>
            <p:ph type="body" idx="1"/>
          </p:nvPr>
        </p:nvSpPr>
        <p:spPr>
          <a:xfrm>
            <a:off x="627311" y="96826"/>
            <a:ext cx="7772400" cy="1138207"/>
          </a:xfrm>
        </p:spPr>
        <p:txBody>
          <a:bodyPr/>
          <a:lstStyle/>
          <a:p>
            <a:r>
              <a:rPr lang="en-US" sz="3600" b="1" dirty="0" smtClean="0">
                <a:solidFill>
                  <a:schemeClr val="tx1"/>
                </a:solidFill>
              </a:rPr>
              <a:t>Supplemental Information - Advanced</a:t>
            </a:r>
            <a:endParaRPr lang="en-US" sz="3600" b="1" dirty="0">
              <a:solidFill>
                <a:schemeClr val="tx1"/>
              </a:solidFill>
            </a:endParaRPr>
          </a:p>
        </p:txBody>
      </p:sp>
    </p:spTree>
    <p:extLst>
      <p:ext uri="{BB962C8B-B14F-4D97-AF65-F5344CB8AC3E}">
        <p14:creationId xmlns:p14="http://schemas.microsoft.com/office/powerpoint/2010/main" val="263219319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a:t>
            </a:r>
            <a:r>
              <a:rPr lang="en-US" dirty="0"/>
              <a:t>P</a:t>
            </a:r>
            <a:r>
              <a:rPr lang="en-US" dirty="0" smtClean="0"/>
              <a:t>age</a:t>
            </a:r>
            <a:endParaRPr lang="en-US" dirty="0"/>
          </a:p>
        </p:txBody>
      </p:sp>
      <p:sp>
        <p:nvSpPr>
          <p:cNvPr id="3" name="Content Placeholder 2"/>
          <p:cNvSpPr>
            <a:spLocks noGrp="1"/>
          </p:cNvSpPr>
          <p:nvPr>
            <p:ph idx="1"/>
          </p:nvPr>
        </p:nvSpPr>
        <p:spPr/>
        <p:txBody>
          <a:bodyPr/>
          <a:lstStyle/>
          <a:p>
            <a:r>
              <a:rPr lang="en-US" dirty="0" smtClean="0"/>
              <a:t>To create a new page you </a:t>
            </a:r>
            <a:r>
              <a:rPr lang="en-US" dirty="0"/>
              <a:t>must login under </a:t>
            </a:r>
            <a:r>
              <a:rPr lang="en-US" b="1" dirty="0"/>
              <a:t>Content </a:t>
            </a:r>
            <a:r>
              <a:rPr lang="en-US" b="1" dirty="0" smtClean="0"/>
              <a:t>Editor</a:t>
            </a:r>
            <a:endParaRPr lang="en-US" dirty="0" smtClean="0"/>
          </a:p>
          <a:p>
            <a:pPr lvl="1"/>
            <a:r>
              <a:rPr lang="en-US" dirty="0" smtClean="0"/>
              <a:t>Navigate to the login page again and choose Content Editor</a:t>
            </a:r>
          </a:p>
          <a:p>
            <a:r>
              <a:rPr lang="en-US" dirty="0" smtClean="0"/>
              <a:t>Navigate </a:t>
            </a:r>
            <a:r>
              <a:rPr lang="en-US" dirty="0"/>
              <a:t>to the section you want to create a new page </a:t>
            </a:r>
            <a:r>
              <a:rPr lang="en-US" dirty="0" smtClean="0"/>
              <a:t>under and select it.</a:t>
            </a:r>
          </a:p>
          <a:p>
            <a:pPr lvl="1"/>
            <a:r>
              <a:rPr lang="en-US" dirty="0"/>
              <a:t>Selecting a page will create a new item nested under the selected one</a:t>
            </a:r>
            <a:r>
              <a:rPr lang="en-US" dirty="0" smtClean="0"/>
              <a:t>.</a:t>
            </a:r>
          </a:p>
          <a:p>
            <a:pPr marL="0" indent="0">
              <a:buNone/>
            </a:pPr>
            <a:endParaRPr lang="en-US" sz="1200" dirty="0" smtClean="0"/>
          </a:p>
          <a:p>
            <a:endParaRPr lang="en-US" dirty="0"/>
          </a:p>
          <a:p>
            <a:endParaRPr lang="en-US" dirty="0"/>
          </a:p>
        </p:txBody>
      </p:sp>
    </p:spTree>
    <p:extLst>
      <p:ext uri="{BB962C8B-B14F-4D97-AF65-F5344CB8AC3E}">
        <p14:creationId xmlns:p14="http://schemas.microsoft.com/office/powerpoint/2010/main" val="390423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IE to disable security warning prompts</a:t>
            </a:r>
            <a:endParaRPr lang="en-US" dirty="0"/>
          </a:p>
        </p:txBody>
      </p:sp>
      <p:sp>
        <p:nvSpPr>
          <p:cNvPr id="3" name="Content Placeholder 2"/>
          <p:cNvSpPr>
            <a:spLocks noGrp="1"/>
          </p:cNvSpPr>
          <p:nvPr>
            <p:ph idx="1"/>
          </p:nvPr>
        </p:nvSpPr>
        <p:spPr>
          <a:xfrm>
            <a:off x="457200" y="1860136"/>
            <a:ext cx="8229600" cy="3840142"/>
          </a:xfrm>
        </p:spPr>
        <p:txBody>
          <a:bodyPr/>
          <a:lstStyle/>
          <a:p>
            <a:pPr marL="742950" indent="-742950">
              <a:buFont typeface="+mj-lt"/>
              <a:buAutoNum type="arabicPeriod"/>
            </a:pPr>
            <a:r>
              <a:rPr lang="en-US" sz="4000" dirty="0" smtClean="0"/>
              <a:t>Tools</a:t>
            </a:r>
          </a:p>
          <a:p>
            <a:pPr marL="742950" indent="-742950">
              <a:buFont typeface="+mj-lt"/>
              <a:buAutoNum type="arabicPeriod"/>
            </a:pPr>
            <a:r>
              <a:rPr lang="en-US" sz="4000" dirty="0" smtClean="0"/>
              <a:t>Internet Options</a:t>
            </a:r>
          </a:p>
          <a:p>
            <a:pPr marL="742950" indent="-742950">
              <a:buFont typeface="+mj-lt"/>
              <a:buAutoNum type="arabicPeriod"/>
            </a:pPr>
            <a:r>
              <a:rPr lang="en-US" sz="4000" dirty="0" smtClean="0"/>
              <a:t>Security</a:t>
            </a:r>
          </a:p>
          <a:p>
            <a:pPr marL="742950" indent="-742950">
              <a:buFont typeface="+mj-lt"/>
              <a:buAutoNum type="arabicPeriod"/>
            </a:pPr>
            <a:r>
              <a:rPr lang="en-US" sz="4000" dirty="0" smtClean="0"/>
              <a:t>Display mixed content</a:t>
            </a:r>
          </a:p>
          <a:p>
            <a:pPr marL="742950" indent="-742950">
              <a:buFont typeface="+mj-lt"/>
              <a:buAutoNum type="arabicPeriod"/>
            </a:pPr>
            <a:r>
              <a:rPr lang="en-US" sz="3600" dirty="0" smtClean="0"/>
              <a:t>Enable</a:t>
            </a:r>
          </a:p>
          <a:p>
            <a:pPr marL="742950" indent="-742950">
              <a:buFont typeface="+mj-lt"/>
              <a:buAutoNum type="arabicPeriod"/>
            </a:pPr>
            <a:r>
              <a:rPr lang="en-US" sz="3600" dirty="0" smtClean="0"/>
              <a:t>OK</a:t>
            </a:r>
            <a:endParaRPr lang="en-US" sz="3600" dirty="0" smtClean="0"/>
          </a:p>
        </p:txBody>
      </p:sp>
    </p:spTree>
    <p:extLst>
      <p:ext uri="{BB962C8B-B14F-4D97-AF65-F5344CB8AC3E}">
        <p14:creationId xmlns:p14="http://schemas.microsoft.com/office/powerpoint/2010/main" val="146616657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Page</a:t>
            </a:r>
            <a:endParaRPr lang="en-US" dirty="0"/>
          </a:p>
        </p:txBody>
      </p:sp>
      <p:sp>
        <p:nvSpPr>
          <p:cNvPr id="4" name="Content Placeholder 3"/>
          <p:cNvSpPr>
            <a:spLocks noGrp="1"/>
          </p:cNvSpPr>
          <p:nvPr>
            <p:ph sz="half" idx="2"/>
          </p:nvPr>
        </p:nvSpPr>
        <p:spPr>
          <a:xfrm>
            <a:off x="5237018" y="1303317"/>
            <a:ext cx="3449782" cy="4525963"/>
          </a:xfrm>
        </p:spPr>
        <p:txBody>
          <a:bodyPr/>
          <a:lstStyle/>
          <a:p>
            <a:pPr>
              <a:buFont typeface="Webdings" pitchFamily="18" charset="2"/>
              <a:buChar char="ë"/>
            </a:pPr>
            <a:r>
              <a:rPr lang="en-US" dirty="0" smtClean="0"/>
              <a:t>Right click the selection and pick Insert &gt; Rich Text (</a:t>
            </a:r>
            <a:r>
              <a:rPr lang="en-US" sz="2000" dirty="0" smtClean="0"/>
              <a:t>You </a:t>
            </a:r>
            <a:r>
              <a:rPr lang="en-US" sz="2000" dirty="0"/>
              <a:t>can </a:t>
            </a:r>
            <a:r>
              <a:rPr lang="en-US" sz="2000" dirty="0" smtClean="0"/>
              <a:t>also do </a:t>
            </a:r>
            <a:r>
              <a:rPr lang="en-US" sz="2000" dirty="0"/>
              <a:t>this from </a:t>
            </a:r>
            <a:r>
              <a:rPr lang="en-US" sz="2000" dirty="0" smtClean="0"/>
              <a:t>the ribbon)</a:t>
            </a:r>
          </a:p>
          <a:p>
            <a:pPr>
              <a:buFont typeface="Webdings" pitchFamily="18" charset="2"/>
              <a:buChar char="ë"/>
            </a:pPr>
            <a:r>
              <a:rPr lang="en-US" dirty="0" smtClean="0"/>
              <a:t>A </a:t>
            </a:r>
            <a:r>
              <a:rPr lang="en-US" dirty="0"/>
              <a:t>new rich text item will be </a:t>
            </a:r>
            <a:r>
              <a:rPr lang="en-US" dirty="0" smtClean="0"/>
              <a:t>created and you can build your page from here</a:t>
            </a:r>
            <a:endParaRPr lang="en-US" dirty="0"/>
          </a:p>
        </p:txBody>
      </p:sp>
      <p:pic>
        <p:nvPicPr>
          <p:cNvPr id="5" name="Content Placeholder 4" descr="create-new.png"/>
          <p:cNvPicPr>
            <a:picLocks noGrp="1" noChangeAspect="1"/>
          </p:cNvPicPr>
          <p:nvPr>
            <p:ph sz="half" idx="1"/>
          </p:nvPr>
        </p:nvPicPr>
        <p:blipFill>
          <a:blip r:embed="rId2">
            <a:extLst>
              <a:ext uri="{28A0092B-C50C-407E-A947-70E740481C1C}">
                <a14:useLocalDpi xmlns:a14="http://schemas.microsoft.com/office/drawing/2010/main" val="0"/>
              </a:ext>
            </a:extLst>
          </a:blip>
          <a:srcRect l="17340" r="17340"/>
          <a:stretch>
            <a:fillRect/>
          </a:stretch>
        </p:blipFill>
        <p:spPr>
          <a:xfrm>
            <a:off x="627204" y="1417638"/>
            <a:ext cx="4038600" cy="4525963"/>
          </a:xfrm>
        </p:spPr>
      </p:pic>
    </p:spTree>
    <p:extLst>
      <p:ext uri="{BB962C8B-B14F-4D97-AF65-F5344CB8AC3E}">
        <p14:creationId xmlns:p14="http://schemas.microsoft.com/office/powerpoint/2010/main" val="1035790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images</a:t>
            </a:r>
          </a:p>
        </p:txBody>
      </p:sp>
    </p:spTree>
    <p:extLst>
      <p:ext uri="{BB962C8B-B14F-4D97-AF65-F5344CB8AC3E}">
        <p14:creationId xmlns:p14="http://schemas.microsoft.com/office/powerpoint/2010/main" val="3713418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Editing Software</a:t>
            </a:r>
            <a:endParaRPr lang="en-US" dirty="0"/>
          </a:p>
        </p:txBody>
      </p:sp>
      <p:sp>
        <p:nvSpPr>
          <p:cNvPr id="3" name="Content Placeholder 2"/>
          <p:cNvSpPr>
            <a:spLocks noGrp="1"/>
          </p:cNvSpPr>
          <p:nvPr>
            <p:ph idx="1"/>
          </p:nvPr>
        </p:nvSpPr>
        <p:spPr>
          <a:xfrm>
            <a:off x="457200" y="1600201"/>
            <a:ext cx="4360789" cy="3916254"/>
          </a:xfrm>
        </p:spPr>
        <p:txBody>
          <a:bodyPr/>
          <a:lstStyle/>
          <a:p>
            <a:r>
              <a:rPr lang="en-US" dirty="0" smtClean="0"/>
              <a:t>Desktop Software</a:t>
            </a:r>
          </a:p>
          <a:p>
            <a:pPr lvl="1"/>
            <a:r>
              <a:rPr lang="en-US" dirty="0" smtClean="0"/>
              <a:t>Photoshop</a:t>
            </a:r>
          </a:p>
          <a:p>
            <a:pPr lvl="1"/>
            <a:r>
              <a:rPr lang="en-US" dirty="0" smtClean="0"/>
              <a:t>GIMP</a:t>
            </a:r>
          </a:p>
          <a:p>
            <a:endParaRPr lang="en-US" dirty="0" smtClean="0"/>
          </a:p>
          <a:p>
            <a:r>
              <a:rPr lang="en-US" dirty="0" smtClean="0"/>
              <a:t>Online Software</a:t>
            </a:r>
          </a:p>
          <a:p>
            <a:pPr lvl="1"/>
            <a:r>
              <a:rPr lang="en-US" dirty="0" err="1" smtClean="0"/>
              <a:t>FotoFlexer</a:t>
            </a:r>
            <a:endParaRPr lang="en-US" dirty="0" smtClean="0"/>
          </a:p>
          <a:p>
            <a:endParaRPr lang="en-US" dirty="0"/>
          </a:p>
        </p:txBody>
      </p:sp>
      <p:pic>
        <p:nvPicPr>
          <p:cNvPr id="4" name="Picture 3"/>
          <p:cNvPicPr>
            <a:picLocks noChangeAspect="1"/>
          </p:cNvPicPr>
          <p:nvPr/>
        </p:nvPicPr>
        <p:blipFill>
          <a:blip r:embed="rId2"/>
          <a:stretch>
            <a:fillRect/>
          </a:stretch>
        </p:blipFill>
        <p:spPr>
          <a:xfrm>
            <a:off x="4895542" y="1654354"/>
            <a:ext cx="1249618" cy="1249618"/>
          </a:xfrm>
          <a:prstGeom prst="rect">
            <a:avLst/>
          </a:prstGeom>
        </p:spPr>
      </p:pic>
      <p:pic>
        <p:nvPicPr>
          <p:cNvPr id="5" name="Picture 4"/>
          <p:cNvPicPr>
            <a:picLocks noChangeAspect="1"/>
          </p:cNvPicPr>
          <p:nvPr/>
        </p:nvPicPr>
        <p:blipFill>
          <a:blip r:embed="rId3"/>
          <a:stretch>
            <a:fillRect/>
          </a:stretch>
        </p:blipFill>
        <p:spPr>
          <a:xfrm>
            <a:off x="6692210" y="3010617"/>
            <a:ext cx="1994590" cy="1246619"/>
          </a:xfrm>
          <a:prstGeom prst="rect">
            <a:avLst/>
          </a:prstGeom>
        </p:spPr>
      </p:pic>
      <p:pic>
        <p:nvPicPr>
          <p:cNvPr id="7" name="Picture 6"/>
          <p:cNvPicPr>
            <a:picLocks noChangeAspect="1"/>
          </p:cNvPicPr>
          <p:nvPr/>
        </p:nvPicPr>
        <p:blipFill>
          <a:blip r:embed="rId4"/>
          <a:stretch>
            <a:fillRect/>
          </a:stretch>
        </p:blipFill>
        <p:spPr>
          <a:xfrm>
            <a:off x="4484373" y="4466114"/>
            <a:ext cx="3321574" cy="597883"/>
          </a:xfrm>
          <a:prstGeom prst="rect">
            <a:avLst/>
          </a:prstGeom>
        </p:spPr>
      </p:pic>
    </p:spTree>
    <p:extLst>
      <p:ext uri="{BB962C8B-B14F-4D97-AF65-F5344CB8AC3E}">
        <p14:creationId xmlns:p14="http://schemas.microsoft.com/office/powerpoint/2010/main" val="29441519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Photoshop &amp; GIMP</a:t>
            </a:r>
            <a:endParaRPr lang="en-US" dirty="0"/>
          </a:p>
        </p:txBody>
      </p:sp>
      <p:sp>
        <p:nvSpPr>
          <p:cNvPr id="3" name="Content Placeholder 2"/>
          <p:cNvSpPr>
            <a:spLocks noGrp="1"/>
          </p:cNvSpPr>
          <p:nvPr>
            <p:ph idx="1"/>
          </p:nvPr>
        </p:nvSpPr>
        <p:spPr>
          <a:xfrm>
            <a:off x="457200" y="1600201"/>
            <a:ext cx="8229600" cy="1482810"/>
          </a:xfrm>
        </p:spPr>
        <p:txBody>
          <a:bodyPr/>
          <a:lstStyle/>
          <a:p>
            <a:pPr marL="0" indent="0">
              <a:buNone/>
            </a:pPr>
            <a:r>
              <a:rPr lang="en-US" sz="2400" dirty="0" smtClean="0"/>
              <a:t>Photoshop and GIMP are similar tools that allow you to resize, crop and save images for the web</a:t>
            </a:r>
            <a:endParaRPr lang="en-US" sz="2400" dirty="0"/>
          </a:p>
        </p:txBody>
      </p:sp>
      <p:pic>
        <p:nvPicPr>
          <p:cNvPr id="4" name="Picture 3"/>
          <p:cNvPicPr>
            <a:picLocks noChangeAspect="1"/>
          </p:cNvPicPr>
          <p:nvPr/>
        </p:nvPicPr>
        <p:blipFill>
          <a:blip r:embed="rId2"/>
          <a:stretch>
            <a:fillRect/>
          </a:stretch>
        </p:blipFill>
        <p:spPr>
          <a:xfrm>
            <a:off x="2476666" y="2617650"/>
            <a:ext cx="4037798" cy="3105055"/>
          </a:xfrm>
          <a:prstGeom prst="rect">
            <a:avLst/>
          </a:prstGeom>
        </p:spPr>
      </p:pic>
    </p:spTree>
    <p:extLst>
      <p:ext uri="{BB962C8B-B14F-4D97-AF65-F5344CB8AC3E}">
        <p14:creationId xmlns:p14="http://schemas.microsoft.com/office/powerpoint/2010/main" val="362085288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Fotoflexer</a:t>
            </a:r>
            <a:endParaRPr lang="en-US" dirty="0"/>
          </a:p>
        </p:txBody>
      </p:sp>
      <p:sp>
        <p:nvSpPr>
          <p:cNvPr id="3" name="Content Placeholder 2"/>
          <p:cNvSpPr>
            <a:spLocks noGrp="1"/>
          </p:cNvSpPr>
          <p:nvPr>
            <p:ph idx="1"/>
          </p:nvPr>
        </p:nvSpPr>
        <p:spPr>
          <a:xfrm>
            <a:off x="469350" y="1216804"/>
            <a:ext cx="8229600" cy="875789"/>
          </a:xfrm>
        </p:spPr>
        <p:txBody>
          <a:bodyPr/>
          <a:lstStyle/>
          <a:p>
            <a:pPr marL="0" indent="0">
              <a:buNone/>
            </a:pPr>
            <a:r>
              <a:rPr lang="en-US" sz="2400" dirty="0" smtClean="0"/>
              <a:t>Online software that allows you to do the same but without installing software (</a:t>
            </a:r>
            <a:r>
              <a:rPr lang="en-US" sz="2400" dirty="0" smtClean="0">
                <a:solidFill>
                  <a:srgbClr val="008000"/>
                </a:solidFill>
              </a:rPr>
              <a:t>Recommended for beginners</a:t>
            </a:r>
            <a:r>
              <a:rPr lang="en-US" sz="2400" dirty="0" smtClean="0"/>
              <a:t>)</a:t>
            </a:r>
            <a:endParaRPr lang="en-US" sz="2400" dirty="0"/>
          </a:p>
        </p:txBody>
      </p:sp>
      <p:pic>
        <p:nvPicPr>
          <p:cNvPr id="5" name="Picture 4"/>
          <p:cNvPicPr>
            <a:picLocks noChangeAspect="1"/>
          </p:cNvPicPr>
          <p:nvPr/>
        </p:nvPicPr>
        <p:blipFill>
          <a:blip r:embed="rId2"/>
          <a:stretch>
            <a:fillRect/>
          </a:stretch>
        </p:blipFill>
        <p:spPr>
          <a:xfrm>
            <a:off x="1146243" y="2355788"/>
            <a:ext cx="5610800" cy="3213739"/>
          </a:xfrm>
          <a:prstGeom prst="rect">
            <a:avLst/>
          </a:prstGeom>
        </p:spPr>
      </p:pic>
    </p:spTree>
    <p:extLst>
      <p:ext uri="{BB962C8B-B14F-4D97-AF65-F5344CB8AC3E}">
        <p14:creationId xmlns:p14="http://schemas.microsoft.com/office/powerpoint/2010/main" val="3753017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Photo editing activity</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Optimizing Images for </a:t>
            </a:r>
            <a:r>
              <a:rPr lang="en-US" dirty="0" err="1" smtClean="0"/>
              <a:t>SiteCore</a:t>
            </a:r>
            <a:r>
              <a:rPr lang="en-US" dirty="0" smtClean="0"/>
              <a:t> using </a:t>
            </a:r>
            <a:r>
              <a:rPr lang="en-US" dirty="0" err="1" smtClean="0"/>
              <a:t>Fotoflexer</a:t>
            </a:r>
            <a:endParaRPr lang="en-US" dirty="0"/>
          </a:p>
        </p:txBody>
      </p:sp>
    </p:spTree>
    <p:extLst>
      <p:ext uri="{BB962C8B-B14F-4D97-AF65-F5344CB8AC3E}">
        <p14:creationId xmlns:p14="http://schemas.microsoft.com/office/powerpoint/2010/main" val="34681063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optimizing photos</a:t>
            </a:r>
            <a:endParaRPr lang="en-US" dirty="0"/>
          </a:p>
        </p:txBody>
      </p:sp>
      <p:sp>
        <p:nvSpPr>
          <p:cNvPr id="3" name="Content Placeholder 2"/>
          <p:cNvSpPr>
            <a:spLocks noGrp="1"/>
          </p:cNvSpPr>
          <p:nvPr>
            <p:ph idx="1"/>
          </p:nvPr>
        </p:nvSpPr>
        <p:spPr>
          <a:xfrm>
            <a:off x="457200" y="1600200"/>
            <a:ext cx="8229600" cy="4356667"/>
          </a:xfrm>
        </p:spPr>
        <p:txBody>
          <a:bodyPr/>
          <a:lstStyle/>
          <a:p>
            <a:pPr>
              <a:spcAft>
                <a:spcPts val="600"/>
              </a:spcAft>
            </a:pPr>
            <a:r>
              <a:rPr lang="en-US" dirty="0" smtClean="0"/>
              <a:t>Faster loading time for the end-user</a:t>
            </a:r>
          </a:p>
          <a:p>
            <a:pPr>
              <a:spcAft>
                <a:spcPts val="600"/>
              </a:spcAft>
            </a:pPr>
            <a:r>
              <a:rPr lang="en-US" dirty="0" smtClean="0"/>
              <a:t>Faster uploading to the Media Library for the editor</a:t>
            </a:r>
          </a:p>
          <a:p>
            <a:r>
              <a:rPr lang="en-US" dirty="0" smtClean="0"/>
              <a:t>No need to specify image sizes in </a:t>
            </a:r>
            <a:r>
              <a:rPr lang="en-US" dirty="0" err="1" smtClean="0"/>
              <a:t>SiteCore</a:t>
            </a:r>
            <a:endParaRPr lang="en-US" dirty="0" smtClean="0"/>
          </a:p>
          <a:p>
            <a:pPr lvl="1"/>
            <a:r>
              <a:rPr lang="en-US" dirty="0" err="1" smtClean="0"/>
              <a:t>SiteCore</a:t>
            </a:r>
            <a:r>
              <a:rPr lang="en-US" dirty="0" smtClean="0"/>
              <a:t> scales the images and does not resize them</a:t>
            </a:r>
          </a:p>
          <a:p>
            <a:pPr lvl="2"/>
            <a:r>
              <a:rPr lang="en-US" dirty="0" smtClean="0"/>
              <a:t>This maintains the original size but makes it look smaller</a:t>
            </a:r>
            <a:endParaRPr lang="en-US" dirty="0"/>
          </a:p>
        </p:txBody>
      </p:sp>
    </p:spTree>
    <p:extLst>
      <p:ext uri="{BB962C8B-B14F-4D97-AF65-F5344CB8AC3E}">
        <p14:creationId xmlns:p14="http://schemas.microsoft.com/office/powerpoint/2010/main" val="152828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417638"/>
            <a:ext cx="4659915" cy="5183215"/>
          </a:xfrm>
        </p:spPr>
        <p:txBody>
          <a:bodyPr/>
          <a:lstStyle/>
          <a:p>
            <a:r>
              <a:rPr lang="en-US" dirty="0" smtClean="0"/>
              <a:t>Go to </a:t>
            </a:r>
            <a:r>
              <a:rPr lang="en-US" dirty="0" smtClean="0">
                <a:solidFill>
                  <a:srgbClr val="4F81BD"/>
                </a:solidFill>
                <a:hlinkClick r:id="rId2"/>
              </a:rPr>
              <a:t>http://interfacelift.com</a:t>
            </a:r>
            <a:r>
              <a:rPr lang="en-US" dirty="0" smtClean="0">
                <a:solidFill>
                  <a:srgbClr val="4F81BD"/>
                </a:solidFill>
              </a:rPr>
              <a:t> </a:t>
            </a:r>
          </a:p>
          <a:p>
            <a:pPr lvl="1"/>
            <a:r>
              <a:rPr lang="en-US" dirty="0" smtClean="0"/>
              <a:t>Click </a:t>
            </a:r>
            <a:r>
              <a:rPr lang="en-US" u="sng" dirty="0" smtClean="0"/>
              <a:t>Free Wallpaper Downloads</a:t>
            </a:r>
          </a:p>
          <a:p>
            <a:r>
              <a:rPr lang="en-US" dirty="0" smtClean="0"/>
              <a:t>Choose a photo and click </a:t>
            </a:r>
            <a:r>
              <a:rPr lang="en-US" u="sng" dirty="0" smtClean="0"/>
              <a:t>Download</a:t>
            </a:r>
            <a:endParaRPr lang="en-US" u="sng" dirty="0" smtClean="0">
              <a:solidFill>
                <a:srgbClr val="FF0080"/>
              </a:solidFill>
            </a:endParaRPr>
          </a:p>
          <a:p>
            <a:pPr lvl="1"/>
            <a:r>
              <a:rPr lang="en-US" dirty="0" smtClean="0"/>
              <a:t>Right click picture and Save As…</a:t>
            </a:r>
          </a:p>
          <a:p>
            <a:pPr lvl="2"/>
            <a:r>
              <a:rPr lang="en-US" dirty="0" smtClean="0"/>
              <a:t>Save to your Desktop</a:t>
            </a:r>
          </a:p>
        </p:txBody>
      </p:sp>
      <p:pic>
        <p:nvPicPr>
          <p:cNvPr id="4" name="Picture 3" descr="Screen Shot 2012-11-02 at 1.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667" y="1954294"/>
            <a:ext cx="3668070" cy="2732490"/>
          </a:xfrm>
          <a:prstGeom prst="rect">
            <a:avLst/>
          </a:prstGeom>
        </p:spPr>
      </p:pic>
    </p:spTree>
    <p:extLst>
      <p:ext uri="{BB962C8B-B14F-4D97-AF65-F5344CB8AC3E}">
        <p14:creationId xmlns:p14="http://schemas.microsoft.com/office/powerpoint/2010/main" val="3990786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600200"/>
            <a:ext cx="4551373" cy="4222503"/>
          </a:xfrm>
        </p:spPr>
        <p:txBody>
          <a:bodyPr/>
          <a:lstStyle/>
          <a:p>
            <a:pPr>
              <a:spcAft>
                <a:spcPts val="1200"/>
              </a:spcAft>
            </a:pPr>
            <a:r>
              <a:rPr lang="en-US" dirty="0" smtClean="0"/>
              <a:t>Go to </a:t>
            </a:r>
            <a:r>
              <a:rPr lang="en-US" dirty="0" smtClean="0">
                <a:hlinkClick r:id="rId2"/>
              </a:rPr>
              <a:t>http://fotoflexer.com</a:t>
            </a:r>
            <a:r>
              <a:rPr lang="en-US" dirty="0"/>
              <a:t> </a:t>
            </a:r>
            <a:endParaRPr lang="en-US" dirty="0" smtClean="0"/>
          </a:p>
          <a:p>
            <a:pPr>
              <a:spcAft>
                <a:spcPts val="1200"/>
              </a:spcAft>
            </a:pPr>
            <a:r>
              <a:rPr lang="en-US" dirty="0" smtClean="0"/>
              <a:t>Click Upload Photo</a:t>
            </a:r>
          </a:p>
          <a:p>
            <a:pPr>
              <a:spcAft>
                <a:spcPts val="1200"/>
              </a:spcAft>
            </a:pPr>
            <a:r>
              <a:rPr lang="en-US" dirty="0" smtClean="0"/>
              <a:t>Click Upload to select from your computer</a:t>
            </a:r>
          </a:p>
        </p:txBody>
      </p:sp>
      <p:pic>
        <p:nvPicPr>
          <p:cNvPr id="5" name="Picture 4"/>
          <p:cNvPicPr>
            <a:picLocks noChangeAspect="1"/>
          </p:cNvPicPr>
          <p:nvPr/>
        </p:nvPicPr>
        <p:blipFill>
          <a:blip r:embed="rId3"/>
          <a:stretch>
            <a:fillRect/>
          </a:stretch>
        </p:blipFill>
        <p:spPr>
          <a:xfrm>
            <a:off x="4892303" y="1900628"/>
            <a:ext cx="4107532" cy="2633837"/>
          </a:xfrm>
          <a:prstGeom prst="rect">
            <a:avLst/>
          </a:prstGeom>
        </p:spPr>
      </p:pic>
    </p:spTree>
    <p:extLst>
      <p:ext uri="{BB962C8B-B14F-4D97-AF65-F5344CB8AC3E}">
        <p14:creationId xmlns:p14="http://schemas.microsoft.com/office/powerpoint/2010/main" val="2390365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1920" y="1257622"/>
            <a:ext cx="8097341" cy="3644805"/>
          </a:xfrm>
          <a:prstGeom prst="rect">
            <a:avLst/>
          </a:prstGeom>
        </p:spPr>
      </p:pic>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4641989"/>
            <a:ext cx="8229600" cy="1216416"/>
          </a:xfrm>
        </p:spPr>
        <p:txBody>
          <a:bodyPr/>
          <a:lstStyle/>
          <a:p>
            <a:pPr marL="0" indent="0">
              <a:buNone/>
            </a:pPr>
            <a:r>
              <a:rPr lang="en-US" dirty="0" smtClean="0"/>
              <a:t>Choose the image from your Desktop where you saved it and click Open</a:t>
            </a:r>
          </a:p>
        </p:txBody>
      </p:sp>
    </p:spTree>
    <p:extLst>
      <p:ext uri="{BB962C8B-B14F-4D97-AF65-F5344CB8AC3E}">
        <p14:creationId xmlns:p14="http://schemas.microsoft.com/office/powerpoint/2010/main" val="35000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7892"/>
          </a:xfrm>
        </p:spPr>
        <p:txBody>
          <a:bodyPr/>
          <a:lstStyle/>
          <a:p>
            <a:r>
              <a:rPr lang="en-US" dirty="0" smtClean="0"/>
              <a:t>Logging in</a:t>
            </a:r>
            <a:endParaRPr lang="en-US" dirty="0"/>
          </a:p>
        </p:txBody>
      </p:sp>
      <p:sp>
        <p:nvSpPr>
          <p:cNvPr id="3" name="Content Placeholder 2"/>
          <p:cNvSpPr>
            <a:spLocks noGrp="1"/>
          </p:cNvSpPr>
          <p:nvPr>
            <p:ph idx="1"/>
          </p:nvPr>
        </p:nvSpPr>
        <p:spPr>
          <a:xfrm>
            <a:off x="3928955" y="1346083"/>
            <a:ext cx="4960803" cy="4467675"/>
          </a:xfrm>
        </p:spPr>
        <p:txBody>
          <a:bodyPr numCol="1"/>
          <a:lstStyle/>
          <a:p>
            <a:pPr marL="514350" indent="-514350">
              <a:spcAft>
                <a:spcPts val="600"/>
              </a:spcAft>
              <a:buFont typeface="+mj-lt"/>
              <a:buAutoNum type="arabicPeriod"/>
            </a:pPr>
            <a:r>
              <a:rPr lang="en-US" dirty="0"/>
              <a:t>Input login </a:t>
            </a:r>
            <a:r>
              <a:rPr lang="en-US" dirty="0" smtClean="0"/>
              <a:t>credentials</a:t>
            </a:r>
          </a:p>
          <a:p>
            <a:pPr marL="514350" indent="-514350">
              <a:spcAft>
                <a:spcPts val="600"/>
              </a:spcAft>
              <a:buFont typeface="+mj-lt"/>
              <a:buAutoNum type="arabicPeriod"/>
            </a:pPr>
            <a:r>
              <a:rPr lang="en-US" dirty="0" smtClean="0"/>
              <a:t>Click Options to display User Interface (UI) view</a:t>
            </a:r>
          </a:p>
          <a:p>
            <a:pPr marL="514350" indent="-514350">
              <a:spcAft>
                <a:spcPts val="600"/>
              </a:spcAft>
              <a:buFont typeface="+mj-lt"/>
              <a:buAutoNum type="arabicPeriod"/>
            </a:pPr>
            <a:r>
              <a:rPr lang="en-US" dirty="0" smtClean="0"/>
              <a:t>Select your UI view:</a:t>
            </a:r>
            <a:endParaRPr lang="en-US" dirty="0"/>
          </a:p>
          <a:p>
            <a:pPr lvl="1">
              <a:spcAft>
                <a:spcPts val="600"/>
              </a:spcAft>
              <a:buFont typeface="Courier New" pitchFamily="49" charset="0"/>
              <a:buChar char="o"/>
            </a:pPr>
            <a:r>
              <a:rPr lang="en-US" dirty="0" smtClean="0"/>
              <a:t>Desktop, Content Editor or </a:t>
            </a:r>
            <a:r>
              <a:rPr lang="en-US" b="1" dirty="0" smtClean="0">
                <a:solidFill>
                  <a:srgbClr val="FF0080"/>
                </a:solidFill>
              </a:rPr>
              <a:t>Page Editor </a:t>
            </a:r>
            <a:r>
              <a:rPr lang="en-US" sz="2400" b="1" dirty="0" smtClean="0">
                <a:solidFill>
                  <a:srgbClr val="FF0080"/>
                </a:solidFill>
              </a:rPr>
              <a:t>(recommended)</a:t>
            </a:r>
          </a:p>
          <a:p>
            <a:pPr marL="514350" indent="-514350">
              <a:spcAft>
                <a:spcPts val="600"/>
              </a:spcAft>
              <a:buFont typeface="+mj-lt"/>
              <a:buAutoNum type="arabicPeriod"/>
            </a:pPr>
            <a:r>
              <a:rPr lang="en-US" dirty="0" smtClean="0"/>
              <a:t>Click Login</a:t>
            </a:r>
          </a:p>
        </p:txBody>
      </p:sp>
      <p:pic>
        <p:nvPicPr>
          <p:cNvPr id="6" name="Picture 5"/>
          <p:cNvPicPr>
            <a:picLocks noChangeAspect="1"/>
          </p:cNvPicPr>
          <p:nvPr/>
        </p:nvPicPr>
        <p:blipFill>
          <a:blip r:embed="rId3"/>
          <a:stretch>
            <a:fillRect/>
          </a:stretch>
        </p:blipFill>
        <p:spPr>
          <a:xfrm>
            <a:off x="337405" y="1417638"/>
            <a:ext cx="3285577" cy="3413966"/>
          </a:xfrm>
          <a:prstGeom prst="rect">
            <a:avLst/>
          </a:prstGeom>
        </p:spPr>
      </p:pic>
    </p:spTree>
    <p:extLst>
      <p:ext uri="{BB962C8B-B14F-4D97-AF65-F5344CB8AC3E}">
        <p14:creationId xmlns:p14="http://schemas.microsoft.com/office/powerpoint/2010/main" val="62621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84653"/>
            <a:ext cx="8229600" cy="1143000"/>
          </a:xfrm>
        </p:spPr>
        <p:txBody>
          <a:bodyPr/>
          <a:lstStyle/>
          <a:p>
            <a:r>
              <a:rPr lang="en-US" dirty="0" smtClean="0"/>
              <a:t>Photo Editing Activity</a:t>
            </a:r>
            <a:endParaRPr lang="en-US" dirty="0"/>
          </a:p>
        </p:txBody>
      </p:sp>
      <p:pic>
        <p:nvPicPr>
          <p:cNvPr id="5" name="Picture 4"/>
          <p:cNvPicPr>
            <a:picLocks noChangeAspect="1"/>
          </p:cNvPicPr>
          <p:nvPr/>
        </p:nvPicPr>
        <p:blipFill>
          <a:blip r:embed="rId3"/>
          <a:stretch>
            <a:fillRect/>
          </a:stretch>
        </p:blipFill>
        <p:spPr>
          <a:xfrm>
            <a:off x="1444429" y="1796253"/>
            <a:ext cx="6243026" cy="3454639"/>
          </a:xfrm>
          <a:prstGeom prst="rect">
            <a:avLst/>
          </a:prstGeom>
        </p:spPr>
      </p:pic>
    </p:spTree>
    <p:extLst>
      <p:ext uri="{BB962C8B-B14F-4D97-AF65-F5344CB8AC3E}">
        <p14:creationId xmlns:p14="http://schemas.microsoft.com/office/powerpoint/2010/main" val="80107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46533" y="2012453"/>
            <a:ext cx="5036008" cy="3582663"/>
          </a:xfrm>
          <a:prstGeom prst="rect">
            <a:avLst/>
          </a:prstGeom>
        </p:spPr>
      </p:pic>
      <p:sp>
        <p:nvSpPr>
          <p:cNvPr id="2" name="Title 1"/>
          <p:cNvSpPr>
            <a:spLocks noGrp="1"/>
          </p:cNvSpPr>
          <p:nvPr>
            <p:ph type="title"/>
          </p:nvPr>
        </p:nvSpPr>
        <p:spPr>
          <a:xfrm>
            <a:off x="457200" y="524656"/>
            <a:ext cx="8229600" cy="1143000"/>
          </a:xfrm>
        </p:spPr>
        <p:txBody>
          <a:bodyPr/>
          <a:lstStyle/>
          <a:p>
            <a:r>
              <a:rPr lang="en-US" dirty="0" smtClean="0"/>
              <a:t>Photo Editing: Cropping</a:t>
            </a:r>
            <a:endParaRPr lang="en-US" dirty="0"/>
          </a:p>
        </p:txBody>
      </p:sp>
    </p:spTree>
    <p:extLst>
      <p:ext uri="{BB962C8B-B14F-4D97-AF65-F5344CB8AC3E}">
        <p14:creationId xmlns:p14="http://schemas.microsoft.com/office/powerpoint/2010/main" val="940158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34657"/>
            <a:ext cx="8229600" cy="1143000"/>
          </a:xfrm>
        </p:spPr>
        <p:txBody>
          <a:bodyPr/>
          <a:lstStyle/>
          <a:p>
            <a:r>
              <a:rPr lang="en-US" dirty="0" smtClean="0"/>
              <a:t>Photo Editing: Resizing</a:t>
            </a:r>
            <a:endParaRPr lang="en-US" dirty="0"/>
          </a:p>
        </p:txBody>
      </p:sp>
      <p:sp>
        <p:nvSpPr>
          <p:cNvPr id="3" name="Content Placeholder 2"/>
          <p:cNvSpPr>
            <a:spLocks noGrp="1"/>
          </p:cNvSpPr>
          <p:nvPr>
            <p:ph idx="1"/>
          </p:nvPr>
        </p:nvSpPr>
        <p:spPr>
          <a:xfrm>
            <a:off x="4740130" y="1805702"/>
            <a:ext cx="3946669" cy="3205392"/>
          </a:xfrm>
        </p:spPr>
        <p:txBody>
          <a:bodyPr/>
          <a:lstStyle/>
          <a:p>
            <a:r>
              <a:rPr lang="en-US" dirty="0" smtClean="0"/>
              <a:t>Resize an image and click </a:t>
            </a:r>
            <a:r>
              <a:rPr lang="en-US" u="sng" dirty="0" smtClean="0"/>
              <a:t>Apply</a:t>
            </a:r>
          </a:p>
          <a:p>
            <a:r>
              <a:rPr lang="en-US" dirty="0" smtClean="0"/>
              <a:t>Images should be no larger than 600px wide</a:t>
            </a:r>
          </a:p>
        </p:txBody>
      </p:sp>
      <p:pic>
        <p:nvPicPr>
          <p:cNvPr id="4" name="Picture 3"/>
          <p:cNvPicPr>
            <a:picLocks noChangeAspect="1"/>
          </p:cNvPicPr>
          <p:nvPr/>
        </p:nvPicPr>
        <p:blipFill>
          <a:blip r:embed="rId3"/>
          <a:stretch>
            <a:fillRect/>
          </a:stretch>
        </p:blipFill>
        <p:spPr>
          <a:xfrm>
            <a:off x="797209" y="1805702"/>
            <a:ext cx="3583713" cy="3506143"/>
          </a:xfrm>
          <a:prstGeom prst="rect">
            <a:avLst/>
          </a:prstGeom>
        </p:spPr>
      </p:pic>
    </p:spTree>
    <p:extLst>
      <p:ext uri="{BB962C8B-B14F-4D97-AF65-F5344CB8AC3E}">
        <p14:creationId xmlns:p14="http://schemas.microsoft.com/office/powerpoint/2010/main" val="2404695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4654"/>
            <a:ext cx="8229600" cy="1143000"/>
          </a:xfrm>
        </p:spPr>
        <p:txBody>
          <a:bodyPr/>
          <a:lstStyle/>
          <a:p>
            <a:r>
              <a:rPr lang="en-US" dirty="0" smtClean="0"/>
              <a:t>Photo Editing Activity</a:t>
            </a:r>
            <a:endParaRPr lang="en-US" dirty="0"/>
          </a:p>
        </p:txBody>
      </p:sp>
      <p:sp>
        <p:nvSpPr>
          <p:cNvPr id="3" name="Content Placeholder 2"/>
          <p:cNvSpPr>
            <a:spLocks noGrp="1"/>
          </p:cNvSpPr>
          <p:nvPr>
            <p:ph idx="1"/>
          </p:nvPr>
        </p:nvSpPr>
        <p:spPr>
          <a:xfrm>
            <a:off x="5800158" y="1735059"/>
            <a:ext cx="2886641" cy="3685336"/>
          </a:xfrm>
        </p:spPr>
        <p:txBody>
          <a:bodyPr/>
          <a:lstStyle/>
          <a:p>
            <a:pPr marL="514350" indent="-514350">
              <a:buFont typeface="+mj-lt"/>
              <a:buAutoNum type="arabicPeriod"/>
            </a:pPr>
            <a:r>
              <a:rPr lang="en-US" dirty="0" smtClean="0"/>
              <a:t>Save</a:t>
            </a:r>
          </a:p>
          <a:p>
            <a:pPr marL="514350" indent="-514350">
              <a:buFont typeface="+mj-lt"/>
              <a:buAutoNum type="arabicPeriod"/>
            </a:pPr>
            <a:r>
              <a:rPr lang="en-US" dirty="0" smtClean="0"/>
              <a:t>Save to My Computer</a:t>
            </a:r>
          </a:p>
          <a:p>
            <a:pPr marL="514350" indent="-514350">
              <a:buFont typeface="+mj-lt"/>
              <a:buAutoNum type="arabicPeriod"/>
            </a:pPr>
            <a:endParaRPr lang="en-US" dirty="0"/>
          </a:p>
          <a:p>
            <a:pPr marL="0" indent="0">
              <a:buNone/>
            </a:pPr>
            <a:r>
              <a:rPr lang="en-US" dirty="0" smtClean="0"/>
              <a:t>You are done!</a:t>
            </a:r>
            <a:endParaRPr lang="en-US" u="sng" dirty="0" smtClean="0"/>
          </a:p>
        </p:txBody>
      </p:sp>
      <p:pic>
        <p:nvPicPr>
          <p:cNvPr id="7" name="Picture 6"/>
          <p:cNvPicPr>
            <a:picLocks noChangeAspect="1"/>
          </p:cNvPicPr>
          <p:nvPr/>
        </p:nvPicPr>
        <p:blipFill>
          <a:blip r:embed="rId3"/>
          <a:stretch>
            <a:fillRect/>
          </a:stretch>
        </p:blipFill>
        <p:spPr>
          <a:xfrm>
            <a:off x="457200" y="1735059"/>
            <a:ext cx="4659762" cy="3431903"/>
          </a:xfrm>
          <a:prstGeom prst="rect">
            <a:avLst/>
          </a:prstGeom>
        </p:spPr>
      </p:pic>
    </p:spTree>
    <p:extLst>
      <p:ext uri="{BB962C8B-B14F-4D97-AF65-F5344CB8AC3E}">
        <p14:creationId xmlns:p14="http://schemas.microsoft.com/office/powerpoint/2010/main" val="40662278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 &amp; Contact</a:t>
            </a:r>
            <a:endParaRPr lang="en-US" dirty="0"/>
          </a:p>
        </p:txBody>
      </p:sp>
      <p:sp>
        <p:nvSpPr>
          <p:cNvPr id="3" name="Content Placeholder 2"/>
          <p:cNvSpPr>
            <a:spLocks noGrp="1"/>
          </p:cNvSpPr>
          <p:nvPr>
            <p:ph idx="1"/>
          </p:nvPr>
        </p:nvSpPr>
        <p:spPr>
          <a:xfrm>
            <a:off x="457200" y="1600200"/>
            <a:ext cx="8229600" cy="3412115"/>
          </a:xfrm>
        </p:spPr>
        <p:txBody>
          <a:bodyPr/>
          <a:lstStyle/>
          <a:p>
            <a:pPr marL="0" indent="0">
              <a:buNone/>
            </a:pPr>
            <a:r>
              <a:rPr lang="en-US" dirty="0" smtClean="0"/>
              <a:t>Email </a:t>
            </a:r>
          </a:p>
          <a:p>
            <a:pPr lvl="1"/>
            <a:r>
              <a:rPr lang="en-US" dirty="0" smtClean="0">
                <a:solidFill>
                  <a:srgbClr val="0F6FC6"/>
                </a:solidFill>
                <a:hlinkClick r:id="rId2"/>
              </a:rPr>
              <a:t>christina.holly@sheridancollege.ca</a:t>
            </a:r>
            <a:r>
              <a:rPr lang="en-US" dirty="0" smtClean="0">
                <a:solidFill>
                  <a:srgbClr val="0F6FC6"/>
                </a:solidFill>
              </a:rPr>
              <a:t> </a:t>
            </a:r>
          </a:p>
          <a:p>
            <a:pPr lvl="1"/>
            <a:r>
              <a:rPr lang="en-US" dirty="0" smtClean="0">
                <a:solidFill>
                  <a:srgbClr val="0F6FC6"/>
                </a:solidFill>
                <a:hlinkClick r:id="rId3"/>
              </a:rPr>
              <a:t>janet.young1@sheridancollege.ca</a:t>
            </a:r>
            <a:r>
              <a:rPr lang="en-US" dirty="0" smtClean="0">
                <a:solidFill>
                  <a:srgbClr val="0F6FC6"/>
                </a:solidFill>
              </a:rPr>
              <a:t> </a:t>
            </a:r>
          </a:p>
          <a:p>
            <a:endParaRPr lang="en-US" dirty="0" smtClean="0"/>
          </a:p>
          <a:p>
            <a:pPr marL="0" indent="0">
              <a:buNone/>
            </a:pPr>
            <a:r>
              <a:rPr lang="en-US" dirty="0" smtClean="0"/>
              <a:t>Detailed Instructional Documentation</a:t>
            </a:r>
          </a:p>
          <a:p>
            <a:pPr lvl="1"/>
            <a:r>
              <a:rPr lang="en-US" dirty="0" smtClean="0">
                <a:solidFill>
                  <a:srgbClr val="0F6FC6"/>
                </a:solidFill>
                <a:hlinkClick r:id="rId4"/>
              </a:rPr>
              <a:t>http://cfprod.sheridaninstitute.ca/tina/sc6train</a:t>
            </a:r>
            <a:r>
              <a:rPr lang="en-US" dirty="0" smtClean="0">
                <a:solidFill>
                  <a:srgbClr val="0F6FC6"/>
                </a:solidFill>
              </a:rPr>
              <a:t> </a:t>
            </a:r>
          </a:p>
        </p:txBody>
      </p:sp>
    </p:spTree>
    <p:extLst>
      <p:ext uri="{BB962C8B-B14F-4D97-AF65-F5344CB8AC3E}">
        <p14:creationId xmlns:p14="http://schemas.microsoft.com/office/powerpoint/2010/main" val="298710907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73473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 </a:t>
            </a:r>
            <a:r>
              <a:rPr lang="en-US" dirty="0" err="1" smtClean="0"/>
              <a:t>SiteCore</a:t>
            </a:r>
            <a:r>
              <a:rPr lang="en-US" dirty="0" smtClean="0"/>
              <a:t> 6</a:t>
            </a:r>
            <a:endParaRPr lang="en-US" dirty="0"/>
          </a:p>
        </p:txBody>
      </p:sp>
      <p:sp>
        <p:nvSpPr>
          <p:cNvPr id="3" name="Content Placeholder 2"/>
          <p:cNvSpPr>
            <a:spLocks noGrp="1"/>
          </p:cNvSpPr>
          <p:nvPr>
            <p:ph idx="1"/>
          </p:nvPr>
        </p:nvSpPr>
        <p:spPr>
          <a:xfrm>
            <a:off x="457200" y="1600200"/>
            <a:ext cx="8229600" cy="4052455"/>
          </a:xfrm>
        </p:spPr>
        <p:txBody>
          <a:bodyPr/>
          <a:lstStyle/>
          <a:p>
            <a:pPr marL="0" indent="0">
              <a:buNone/>
            </a:pPr>
            <a:r>
              <a:rPr lang="en-US" b="1" dirty="0" smtClean="0"/>
              <a:t>Page Editor view</a:t>
            </a:r>
          </a:p>
          <a:p>
            <a:pPr lvl="1">
              <a:lnSpc>
                <a:spcPct val="150000"/>
              </a:lnSpc>
              <a:buFont typeface="Webdings" pitchFamily="18" charset="2"/>
              <a:buChar char="ë"/>
            </a:pPr>
            <a:r>
              <a:rPr lang="en-US" sz="3200" dirty="0" smtClean="0"/>
              <a:t>Ribbon and Navigation Bar</a:t>
            </a:r>
          </a:p>
          <a:p>
            <a:pPr lvl="1">
              <a:lnSpc>
                <a:spcPct val="150000"/>
              </a:lnSpc>
              <a:buFont typeface="Webdings" pitchFamily="18" charset="2"/>
              <a:buChar char="ë"/>
            </a:pPr>
            <a:r>
              <a:rPr lang="en-US" sz="3200" dirty="0" smtClean="0"/>
              <a:t>Floating palette</a:t>
            </a:r>
          </a:p>
          <a:p>
            <a:pPr lvl="1">
              <a:lnSpc>
                <a:spcPct val="150000"/>
              </a:lnSpc>
              <a:buFont typeface="Webdings" pitchFamily="18" charset="2"/>
              <a:buChar char="ë"/>
            </a:pPr>
            <a:r>
              <a:rPr lang="en-US" sz="3200" dirty="0"/>
              <a:t>Rich Text Editor via Page </a:t>
            </a:r>
            <a:r>
              <a:rPr lang="en-US" sz="3200" dirty="0" smtClean="0"/>
              <a:t>Editor</a:t>
            </a:r>
            <a:r>
              <a:rPr lang="en-US" dirty="0" smtClean="0"/>
              <a:t/>
            </a:r>
            <a:br>
              <a:rPr lang="en-US" dirty="0" smtClean="0"/>
            </a:br>
            <a:endParaRPr lang="en-US" sz="1800" dirty="0" smtClean="0"/>
          </a:p>
          <a:p>
            <a:pPr marL="0" lvl="1" indent="0">
              <a:buNone/>
            </a:pPr>
            <a:r>
              <a:rPr lang="en-US" sz="2000" dirty="0" smtClean="0"/>
              <a:t>* </a:t>
            </a:r>
            <a:r>
              <a:rPr lang="en-US" sz="1600" dirty="0" smtClean="0"/>
              <a:t>Other major changes are more administrative and help improve the functionality of the       software</a:t>
            </a:r>
            <a:endParaRPr lang="en-US" sz="2000" dirty="0"/>
          </a:p>
          <a:p>
            <a:pPr marL="457200" lvl="1" indent="0">
              <a:lnSpc>
                <a:spcPct val="150000"/>
              </a:lnSpc>
              <a:buNone/>
            </a:pPr>
            <a:endParaRPr lang="en-US" dirty="0"/>
          </a:p>
        </p:txBody>
      </p:sp>
      <p:pic>
        <p:nvPicPr>
          <p:cNvPr id="2050" name="Picture 2" descr="C:\Users\younjane\AppData\Local\Microsoft\Windows\Temporary Internet Files\Content.IE5\CX0OJ1NA\MC900440035[1].png"/>
          <p:cNvPicPr>
            <a:picLocks noChangeAspect="1" noChangeArrowheads="1"/>
          </p:cNvPicPr>
          <p:nvPr/>
        </p:nvPicPr>
        <p:blipFill>
          <a:blip r:embed="rId2">
            <a:duotone>
              <a:prstClr val="black"/>
              <a:srgbClr val="B3D2FF">
                <a:tint val="45000"/>
                <a:satMod val="400000"/>
              </a:srgb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55460" y="1730830"/>
            <a:ext cx="2027284" cy="143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8857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Editor View</a:t>
            </a:r>
            <a:endParaRPr lang="en-US" dirty="0"/>
          </a:p>
        </p:txBody>
      </p:sp>
      <p:pic>
        <p:nvPicPr>
          <p:cNvPr id="6" name="Picture 5"/>
          <p:cNvPicPr>
            <a:picLocks noChangeAspect="1"/>
          </p:cNvPicPr>
          <p:nvPr/>
        </p:nvPicPr>
        <p:blipFill>
          <a:blip r:embed="rId3"/>
          <a:stretch>
            <a:fillRect/>
          </a:stretch>
        </p:blipFill>
        <p:spPr>
          <a:xfrm>
            <a:off x="1079483" y="1417638"/>
            <a:ext cx="6763536" cy="3860418"/>
          </a:xfrm>
          <a:prstGeom prst="rect">
            <a:avLst/>
          </a:prstGeom>
        </p:spPr>
      </p:pic>
    </p:spTree>
    <p:extLst>
      <p:ext uri="{BB962C8B-B14F-4D97-AF65-F5344CB8AC3E}">
        <p14:creationId xmlns:p14="http://schemas.microsoft.com/office/powerpoint/2010/main" val="724238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2266"/>
          </a:xfrm>
        </p:spPr>
        <p:txBody>
          <a:bodyPr/>
          <a:lstStyle/>
          <a:p>
            <a:r>
              <a:rPr lang="en-US" dirty="0" smtClean="0"/>
              <a:t>Navigation Bar</a:t>
            </a:r>
            <a:endParaRPr lang="en-US" dirty="0"/>
          </a:p>
        </p:txBody>
      </p:sp>
      <p:sp>
        <p:nvSpPr>
          <p:cNvPr id="3" name="Content Placeholder 2"/>
          <p:cNvSpPr>
            <a:spLocks noGrp="1"/>
          </p:cNvSpPr>
          <p:nvPr>
            <p:ph idx="1"/>
          </p:nvPr>
        </p:nvSpPr>
        <p:spPr>
          <a:xfrm>
            <a:off x="463363" y="3562746"/>
            <a:ext cx="8229600" cy="1582273"/>
          </a:xfrm>
        </p:spPr>
        <p:txBody>
          <a:bodyPr/>
          <a:lstStyle/>
          <a:p>
            <a:pPr>
              <a:spcAft>
                <a:spcPts val="600"/>
              </a:spcAft>
              <a:buFont typeface="Webdings" pitchFamily="18" charset="2"/>
              <a:buChar char="ë"/>
            </a:pPr>
            <a:r>
              <a:rPr lang="en-US" dirty="0" smtClean="0"/>
              <a:t>Click the view tab and enable ‘Navigation bar’ in order to see your “breadcrumbs”</a:t>
            </a:r>
          </a:p>
          <a:p>
            <a:pPr>
              <a:spcAft>
                <a:spcPts val="600"/>
              </a:spcAft>
              <a:buFont typeface="Webdings" pitchFamily="18" charset="2"/>
              <a:buChar char="ë"/>
            </a:pPr>
            <a:r>
              <a:rPr lang="en-US" dirty="0" smtClean="0"/>
              <a:t>Use the smaller edit button to open the content editor</a:t>
            </a:r>
            <a:endParaRPr lang="en-US" dirty="0"/>
          </a:p>
        </p:txBody>
      </p:sp>
      <p:pic>
        <p:nvPicPr>
          <p:cNvPr id="5" name="Picture 4" descr="enable-nav-b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77" y="1290208"/>
            <a:ext cx="7378700" cy="1739900"/>
          </a:xfrm>
          <a:prstGeom prst="rect">
            <a:avLst/>
          </a:prstGeom>
        </p:spPr>
      </p:pic>
    </p:spTree>
    <p:extLst>
      <p:ext uri="{BB962C8B-B14F-4D97-AF65-F5344CB8AC3E}">
        <p14:creationId xmlns:p14="http://schemas.microsoft.com/office/powerpoint/2010/main" val="13216832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5BB5"/>
      </a:hlink>
      <a:folHlink>
        <a:srgbClr val="005BB5"/>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5BB5"/>
    </a:hlink>
    <a:folHlink>
      <a:srgbClr val="005BB5"/>
    </a:folHlink>
  </a:clrScheme>
</a:themeOverride>
</file>

<file path=docProps/app.xml><?xml version="1.0" encoding="utf-8"?>
<Properties xmlns="http://schemas.openxmlformats.org/officeDocument/2006/extended-properties" xmlns:vt="http://schemas.openxmlformats.org/officeDocument/2006/docPropsVTypes">
  <Template/>
  <TotalTime>2014</TotalTime>
  <Words>2243</Words>
  <Application>Microsoft Macintosh PowerPoint</Application>
  <PresentationFormat>On-screen Show (4:3)</PresentationFormat>
  <Paragraphs>280</Paragraphs>
  <Slides>65</Slides>
  <Notes>26</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SiteCore 6 Training</vt:lpstr>
      <vt:lpstr>Getting started</vt:lpstr>
      <vt:lpstr>Choosing a Web Browser</vt:lpstr>
      <vt:lpstr>Logging In</vt:lpstr>
      <vt:lpstr>Configuring IE to disable security warning prompts</vt:lpstr>
      <vt:lpstr>Logging in</vt:lpstr>
      <vt:lpstr>New in SiteCore 6</vt:lpstr>
      <vt:lpstr>Page Editor View</vt:lpstr>
      <vt:lpstr>Navigation Bar</vt:lpstr>
      <vt:lpstr>Floating Palette</vt:lpstr>
      <vt:lpstr>Editing</vt:lpstr>
      <vt:lpstr>Editing in Page Editor view</vt:lpstr>
      <vt:lpstr>Unlocking Items</vt:lpstr>
      <vt:lpstr>Remember…</vt:lpstr>
      <vt:lpstr>Style Rules</vt:lpstr>
      <vt:lpstr>Paste without Formatting</vt:lpstr>
      <vt:lpstr>Use only included styles</vt:lpstr>
      <vt:lpstr>Content Editor</vt:lpstr>
      <vt:lpstr>Editing in Content Editor</vt:lpstr>
      <vt:lpstr>Creating Links</vt:lpstr>
      <vt:lpstr>Creating Links</vt:lpstr>
      <vt:lpstr>Internal Links</vt:lpstr>
      <vt:lpstr>Internal Links (Page Editor)</vt:lpstr>
      <vt:lpstr>Internal Links (Rich Text Editor)</vt:lpstr>
      <vt:lpstr>Hyperlink Manager (External and E-mail links)</vt:lpstr>
      <vt:lpstr>External Links</vt:lpstr>
      <vt:lpstr>External Links</vt:lpstr>
      <vt:lpstr>External Links</vt:lpstr>
      <vt:lpstr>E-mail links</vt:lpstr>
      <vt:lpstr>Email Links Continued</vt:lpstr>
      <vt:lpstr>Media library</vt:lpstr>
      <vt:lpstr>Uploading Media</vt:lpstr>
      <vt:lpstr>Adding Media from Page Editor</vt:lpstr>
      <vt:lpstr>Image Properties</vt:lpstr>
      <vt:lpstr>Modifying Image Properties</vt:lpstr>
      <vt:lpstr>Modifying Image Properties</vt:lpstr>
      <vt:lpstr>Uploading Media from Content Editor</vt:lpstr>
      <vt:lpstr>Uploading Media from Content Editor Continued</vt:lpstr>
      <vt:lpstr>Enabling the Content Tree</vt:lpstr>
      <vt:lpstr>Content Editor Image Properties</vt:lpstr>
      <vt:lpstr>Done EDITING…now what?</vt:lpstr>
      <vt:lpstr>Workbox and Workflow</vt:lpstr>
      <vt:lpstr>Accessing the Workbox</vt:lpstr>
      <vt:lpstr>Submitting your Changes</vt:lpstr>
      <vt:lpstr>Approver</vt:lpstr>
      <vt:lpstr>Password settings</vt:lpstr>
      <vt:lpstr>Changing your Password</vt:lpstr>
      <vt:lpstr>Creating a new page</vt:lpstr>
      <vt:lpstr>Creating a New Page</vt:lpstr>
      <vt:lpstr>Creating a New Page</vt:lpstr>
      <vt:lpstr>Optimizing images</vt:lpstr>
      <vt:lpstr>Image Editing Software</vt:lpstr>
      <vt:lpstr>Photoshop &amp; GIMP</vt:lpstr>
      <vt:lpstr>Fotoflexer</vt:lpstr>
      <vt:lpstr>Photo editing activity</vt:lpstr>
      <vt:lpstr>Benefits of optimizing photos</vt:lpstr>
      <vt:lpstr>Photo Editing Activity</vt:lpstr>
      <vt:lpstr>Photo Editing Activity</vt:lpstr>
      <vt:lpstr>Photo Editing Activity</vt:lpstr>
      <vt:lpstr>Photo Editing Activity</vt:lpstr>
      <vt:lpstr>Photo Editing: Cropping</vt:lpstr>
      <vt:lpstr>Photo Editing: Resizing</vt:lpstr>
      <vt:lpstr>Photo Editing Activity</vt:lpstr>
      <vt:lpstr>Useful Links &amp; Contact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Stewart Dick</dc:creator>
  <cp:lastModifiedBy>Microsoft Office User</cp:lastModifiedBy>
  <cp:revision>261</cp:revision>
  <dcterms:created xsi:type="dcterms:W3CDTF">2012-05-11T19:31:31Z</dcterms:created>
  <dcterms:modified xsi:type="dcterms:W3CDTF">2013-03-01T13:55:43Z</dcterms:modified>
</cp:coreProperties>
</file>